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notesSlides/notesSlide4.xml" ContentType="application/vnd.openxmlformats-officedocument.presentationml.notesSlide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ink/ink1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1" r:id="rId1"/>
    <p:sldMasterId id="2147483662" r:id="rId2"/>
  </p:sldMasterIdLst>
  <p:notesMasterIdLst>
    <p:notesMasterId r:id="rId12"/>
  </p:notesMasterIdLst>
  <p:sldIdLst>
    <p:sldId id="288" r:id="rId3"/>
    <p:sldId id="257" r:id="rId4"/>
    <p:sldId id="258" r:id="rId5"/>
    <p:sldId id="279" r:id="rId6"/>
    <p:sldId id="280" r:id="rId7"/>
    <p:sldId id="281" r:id="rId8"/>
    <p:sldId id="282" r:id="rId9"/>
    <p:sldId id="283" r:id="rId10"/>
    <p:sldId id="272" r:id="rId11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521415D9-36F7-43E2-AB2F-B90AF26B5E84}">
      <p14:sectionLst xmlns:p14="http://schemas.microsoft.com/office/powerpoint/2010/main">
        <p14:section name="Default Section" id="{703F4110-5866-403A-A16E-99D343ED27EF}">
          <p14:sldIdLst>
            <p14:sldId id="288"/>
            <p14:sldId id="257"/>
            <p14:sldId id="258"/>
            <p14:sldId id="279"/>
            <p14:sldId id="280"/>
            <p14:sldId id="281"/>
            <p14:sldId id="282"/>
            <p14:sldId id="283"/>
            <p14:sldId id="27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7E3"/>
    <a:srgbClr val="ED6F9C"/>
    <a:srgbClr val="A27DB6"/>
    <a:srgbClr val="5F95CF"/>
    <a:srgbClr val="FCC13F"/>
    <a:srgbClr val="F49C4E"/>
    <a:srgbClr val="37B398"/>
    <a:srgbClr val="EA4E34"/>
    <a:srgbClr val="C9D522"/>
    <a:srgbClr val="1B46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3A2CA1F-3267-4498-8071-7EE1E42671EB}">
  <a:tblStyle styleId="{C3A2CA1F-3267-4498-8071-7EE1E42671EB}" styleName="Table_0">
    <a:wholeTbl>
      <a:tcTxStyle b="off" i="off">
        <a:font>
          <a:latin typeface="Rockwell"/>
          <a:ea typeface="Rockwell"/>
          <a:cs typeface="Rockwell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  <a:fill>
          <a:solidFill>
            <a:srgbClr val="F7E8E7"/>
          </a:solidFill>
        </a:fill>
      </a:tcStyle>
    </a:wholeTbl>
    <a:band1H>
      <a:tcStyle>
        <a:tcBdr/>
        <a:fill>
          <a:solidFill>
            <a:srgbClr val="EFCECA"/>
          </a:solidFill>
        </a:fill>
      </a:tcStyle>
    </a:band1H>
    <a:band1V>
      <a:tcStyle>
        <a:tcBdr/>
        <a:fill>
          <a:solidFill>
            <a:srgbClr val="EFCECA"/>
          </a:solidFill>
        </a:fill>
      </a:tcStyle>
    </a:band1V>
    <a:la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949" autoAdjust="0"/>
    <p:restoredTop sz="94690"/>
  </p:normalViewPr>
  <p:slideViewPr>
    <p:cSldViewPr snapToGrid="0">
      <p:cViewPr varScale="1">
        <p:scale>
          <a:sx n="108" d="100"/>
          <a:sy n="108" d="100"/>
        </p:scale>
        <p:origin x="1176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10-23T18:39:03.735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0 406,'0'0,"0"0,0 0,16 24,15 15,13 10,7 1,8 5,4 5,0-1,-6-2,-5-6,-6-5,-8-9,-11-10,-9-10</inkml:trace>
  <inkml:trace contextRef="#ctx0" brushRef="#br0" timeOffset="407.295">647 1,'-2'14,"0"0,0 0,-2 0,0 0,0-1,-1 1,-2 1,-4 15,-42 95,-6-2,-4-2,-11 3,-58 112,65-116,15-25,-11 32,58-115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10-23T19:02:54.023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1 78,'251'231,"41"41,-220-196,101 102,-151-159</inkml:trace>
  <inkml:trace contextRef="#ctx0" brushRef="#br0" timeOffset="1">772 1,'0'4,"-1"0,0 0,0 0,-1 0,1 0,-1 0,0 0,0 0,0-1,-3 4,-4 9,-72 126,-50 63,0 0,102-157,-55 90,5 4,-10 40,62-107,22-53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10-25T20:03:24.543"/>
    </inkml:context>
    <inkml:brush xml:id="br0">
      <inkml:brushProperty name="width" value="0.1" units="cm"/>
      <inkml:brushProperty name="height" value="0.1" units="cm"/>
      <inkml:brushProperty name="color" value="#33CCFF"/>
      <inkml:brushProperty name="ignorePressure" value="1"/>
    </inkml:brush>
  </inkml:definitions>
  <inkml:trace contextRef="#ctx0" brushRef="#br0">0 1,'0'0,"0"0,0 0,0 0,0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10-23T18:39:21.899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0 249,'123'119,"36"20,-98-89,3-4,1-2,59 27,-90-54,1-2,0-1,1-2,14 3,-11-7</inkml:trace>
  <inkml:trace contextRef="#ctx0" brushRef="#br0" timeOffset="431.967">663 0,'-6'7,"1"1,0-1,0 1,1 0,0 0,0 0,1 0,0 1,1 1,-9 20,-57 117,-6-4,-52 71,55-94,-24 40,77-131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10-23T18:39:20.401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0 218,'11'12,"-1"1,0 1,-1-1,0 2,1 4,26 39,35 37,5-4,5 0,172 166,-206-211,13 13,3-2,64 42,-108-86</inkml:trace>
  <inkml:trace contextRef="#ctx0" brushRef="#br0" timeOffset="517.534">832 0,'-41'80,"-2"-2,-5-1,-3-2,-83 137,90-127,4 2,-17 56,-51 187,96-290,-2 0,-2-1,-6 7,12-28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10-23T18:39:18.874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1 78,'251'231,"41"41,-220-196,101 102,-151-159</inkml:trace>
  <inkml:trace contextRef="#ctx0" brushRef="#br0" timeOffset="643.584">772 1,'0'4,"-1"0,0 0,0 0,-1 0,1 0,-1 0,0 0,0 0,0-1,-3 4,-4 9,-72 126,-50 63,0 0,102-157,-55 90,5 4,-10 40,62-107,22-53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10-23T19:02:54.023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1 78,'251'231,"41"41,-220-196,101 102,-151-159</inkml:trace>
  <inkml:trace contextRef="#ctx0" brushRef="#br0" timeOffset="1">772 1,'0'4,"-1"0,0 0,0 0,-1 0,1 0,-1 0,0 0,0 0,0-1,-3 4,-4 9,-72 126,-50 63,0 0,102-157,-55 90,5 4,-10 40,62-107,22-53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10-23T18:39:03.735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0 406,'0'0,"0"0,0 0,16 24,15 15,13 10,7 1,8 5,4 5,0-1,-6-2,-5-6,-6-5,-8-9,-11-10,-9-10</inkml:trace>
  <inkml:trace contextRef="#ctx0" brushRef="#br0" timeOffset="407.295">647 1,'-2'14,"0"0,0 0,-2 0,0 0,0-1,-1 1,-2 1,-4 15,-42 95,-6-2,-4-2,-11 3,-58 112,65-116,15-25,-11 32,58-115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10-23T18:39:21.899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0 249,'123'119,"36"20,-98-89,3-4,1-2,59 27,-90-54,1-2,0-1,1-2,14 3,-11-7</inkml:trace>
  <inkml:trace contextRef="#ctx0" brushRef="#br0" timeOffset="431.967">663 0,'-6'7,"1"1,0-1,0 1,1 0,0 0,0 0,1 0,0 1,1 1,-9 20,-57 117,-6-4,-52 71,55-94,-24 40,77-131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10-23T18:39:20.401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0 218,'11'12,"-1"1,0 1,-1-1,0 2,1 4,26 39,35 37,5-4,5 0,172 166,-206-211,13 13,3-2,64 42,-108-86</inkml:trace>
  <inkml:trace contextRef="#ctx0" brushRef="#br0" timeOffset="517.534">832 0,'-41'80,"-2"-2,-5-1,-3-2,-83 137,90-127,4 2,-17 56,-51 187,96-290,-2 0,-2-1,-6 7,12-28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10-23T18:39:18.874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1 78,'251'231,"41"41,-220-196,101 102,-151-159</inkml:trace>
  <inkml:trace contextRef="#ctx0" brushRef="#br0" timeOffset="643.584">772 1,'0'4,"-1"0,0 0,0 0,-1 0,1 0,-1 0,0 0,0 0,0-1,-3 4,-4 9,-72 126,-50 63,0 0,102-157,-55 90,5 4,-10 40,62-107,22-53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buChar char="●"/>
              <a:defRPr sz="1100"/>
            </a:lvl1pPr>
            <a:lvl2pPr lvl="1">
              <a:spcBef>
                <a:spcPts val="0"/>
              </a:spcBef>
              <a:buSzPct val="100000"/>
              <a:buChar char="○"/>
              <a:defRPr sz="1100"/>
            </a:lvl2pPr>
            <a:lvl3pPr lvl="2">
              <a:spcBef>
                <a:spcPts val="0"/>
              </a:spcBef>
              <a:buSzPct val="100000"/>
              <a:buChar char="■"/>
              <a:defRPr sz="1100"/>
            </a:lvl3pPr>
            <a:lvl4pPr lvl="3">
              <a:spcBef>
                <a:spcPts val="0"/>
              </a:spcBef>
              <a:buSzPct val="100000"/>
              <a:buChar char="●"/>
              <a:defRPr sz="1100"/>
            </a:lvl4pPr>
            <a:lvl5pPr lvl="4">
              <a:spcBef>
                <a:spcPts val="0"/>
              </a:spcBef>
              <a:buSzPct val="100000"/>
              <a:buChar char="○"/>
              <a:defRPr sz="1100"/>
            </a:lvl5pPr>
            <a:lvl6pPr lvl="5">
              <a:spcBef>
                <a:spcPts val="0"/>
              </a:spcBef>
              <a:buSzPct val="100000"/>
              <a:buChar char="■"/>
              <a:defRPr sz="1100"/>
            </a:lvl6pPr>
            <a:lvl7pPr lvl="6">
              <a:spcBef>
                <a:spcPts val="0"/>
              </a:spcBef>
              <a:buSzPct val="100000"/>
              <a:buChar char="●"/>
              <a:defRPr sz="1100"/>
            </a:lvl7pPr>
            <a:lvl8pPr lvl="7">
              <a:spcBef>
                <a:spcPts val="0"/>
              </a:spcBef>
              <a:buSzPct val="100000"/>
              <a:buChar char="○"/>
              <a:defRPr sz="1100"/>
            </a:lvl8pPr>
            <a:lvl9pPr lvl="8">
              <a:spcBef>
                <a:spcPts val="0"/>
              </a:spcBef>
              <a:buSzPct val="1000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99117377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p7:notes"/>
          <p:cNvSpPr txBox="1">
            <a:spLocks noGrp="1"/>
          </p:cNvSpPr>
          <p:nvPr>
            <p:ph type="body" idx="1"/>
          </p:nvPr>
        </p:nvSpPr>
        <p:spPr>
          <a:xfrm>
            <a:off x="1124744" y="4343400"/>
            <a:ext cx="4608512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3" name="Google Shape;51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288493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2" name="Shape 7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44035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541871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3696188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9649342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753442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0001856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1753777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Shape 2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85" name="Shape 28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776918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700" cy="1122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dk2"/>
                </a:solidFill>
                <a:latin typeface="Open Sans" charset="0"/>
                <a:ea typeface="Open Sans" charset="0"/>
                <a:cs typeface="Open Sans" charset="0"/>
                <a:sym typeface="Rockwel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>
            <a:r>
              <a:rPr lang="en-US" dirty="0"/>
              <a:t>Pearson  (c) 2018      Gold Experience 2nd Edition C1 / B2+ / B2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1">
  <p:cSld name="Title Slide Option1">
    <p:bg>
      <p:bgPr>
        <a:solidFill>
          <a:schemeClr val="lt2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oogle Shape;14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958"/>
            <a:ext cx="1147212" cy="81053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2"/>
          <p:cNvSpPr txBox="1">
            <a:spLocks noGrp="1"/>
          </p:cNvSpPr>
          <p:nvPr>
            <p:ph type="ctrTitle"/>
          </p:nvPr>
        </p:nvSpPr>
        <p:spPr>
          <a:xfrm>
            <a:off x="630353" y="1680064"/>
            <a:ext cx="4910667" cy="22442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ubTitle" idx="1"/>
          </p:nvPr>
        </p:nvSpPr>
        <p:spPr>
          <a:xfrm>
            <a:off x="630353" y="4057650"/>
            <a:ext cx="4529667" cy="1466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2"/>
          </p:nvPr>
        </p:nvSpPr>
        <p:spPr>
          <a:xfrm>
            <a:off x="630353" y="6265863"/>
            <a:ext cx="5283200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" name="Google Shape;18;p2"/>
          <p:cNvSpPr>
            <a:spLocks noGrp="1"/>
          </p:cNvSpPr>
          <p:nvPr>
            <p:ph type="pic" idx="3"/>
          </p:nvPr>
        </p:nvSpPr>
        <p:spPr>
          <a:xfrm>
            <a:off x="6108699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20" name="Google Shape;20;p2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1" name="Google Shape;21;p2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083756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2">
  <p:cSld name="Title Slide Option2">
    <p:bg>
      <p:bgPr>
        <a:solidFill>
          <a:schemeClr val="lt1"/>
        </a:solid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"/>
          <p:cNvSpPr txBox="1">
            <a:spLocks noGrp="1"/>
          </p:cNvSpPr>
          <p:nvPr>
            <p:ph type="ctrTitle"/>
          </p:nvPr>
        </p:nvSpPr>
        <p:spPr>
          <a:xfrm>
            <a:off x="630353" y="1681201"/>
            <a:ext cx="4978400" cy="2063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subTitle" idx="1"/>
          </p:nvPr>
        </p:nvSpPr>
        <p:spPr>
          <a:xfrm>
            <a:off x="628654" y="4057201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body" idx="2"/>
          </p:nvPr>
        </p:nvSpPr>
        <p:spPr>
          <a:xfrm>
            <a:off x="626150" y="6265863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Google Shape;26;p3"/>
          <p:cNvSpPr>
            <a:spLocks noGrp="1"/>
          </p:cNvSpPr>
          <p:nvPr>
            <p:ph type="pic" idx="3"/>
          </p:nvPr>
        </p:nvSpPr>
        <p:spPr>
          <a:xfrm>
            <a:off x="6108699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27" name="Google Shape;27;p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107"/>
            <a:ext cx="1148400" cy="813600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29" name="Google Shape;29;p3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0" name="Google Shape;30;p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241597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3">
  <p:cSld name="Title Slide Option3">
    <p:bg>
      <p:bgPr>
        <a:solidFill>
          <a:srgbClr val="595959"/>
        </a:solid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Google Shape;32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958"/>
            <a:ext cx="1147212" cy="810530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4"/>
          <p:cNvSpPr txBox="1">
            <a:spLocks noGrp="1"/>
          </p:cNvSpPr>
          <p:nvPr>
            <p:ph type="ctrTitle"/>
          </p:nvPr>
        </p:nvSpPr>
        <p:spPr>
          <a:xfrm>
            <a:off x="630353" y="1681200"/>
            <a:ext cx="4978400" cy="19775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4" name="Google Shape;34;p4"/>
          <p:cNvSpPr txBox="1">
            <a:spLocks noGrp="1"/>
          </p:cNvSpPr>
          <p:nvPr>
            <p:ph type="subTitle" idx="1"/>
          </p:nvPr>
        </p:nvSpPr>
        <p:spPr>
          <a:xfrm>
            <a:off x="628654" y="4057201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5" name="Google Shape;35;p4"/>
          <p:cNvSpPr txBox="1">
            <a:spLocks noGrp="1"/>
          </p:cNvSpPr>
          <p:nvPr>
            <p:ph type="body" idx="2"/>
          </p:nvPr>
        </p:nvSpPr>
        <p:spPr>
          <a:xfrm>
            <a:off x="626150" y="6265863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6" name="Google Shape;36;p4"/>
          <p:cNvSpPr>
            <a:spLocks noGrp="1"/>
          </p:cNvSpPr>
          <p:nvPr>
            <p:ph type="pic" idx="3"/>
          </p:nvPr>
        </p:nvSpPr>
        <p:spPr>
          <a:xfrm>
            <a:off x="6108701" y="0"/>
            <a:ext cx="6083299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" name="Google Shape;37;p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38" name="Google Shape;38;p4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9" name="Google Shape;39;p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02315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able of Contents">
    <p:bg>
      <p:bgPr>
        <a:solidFill>
          <a:srgbClr val="FFFFFF"/>
        </a:solidFill>
        <a:effectLst/>
      </p:bgPr>
    </p:bg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5"/>
          <p:cNvSpPr txBox="1">
            <a:spLocks noGrp="1"/>
          </p:cNvSpPr>
          <p:nvPr>
            <p:ph type="title"/>
          </p:nvPr>
        </p:nvSpPr>
        <p:spPr>
          <a:xfrm>
            <a:off x="5981100" y="1332225"/>
            <a:ext cx="5587014" cy="393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l" rtl="0">
              <a:lnSpc>
                <a:spcPct val="10769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2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2" name="Google Shape;42;p5"/>
          <p:cNvSpPr txBox="1">
            <a:spLocks noGrp="1"/>
          </p:cNvSpPr>
          <p:nvPr>
            <p:ph type="body" idx="1"/>
          </p:nvPr>
        </p:nvSpPr>
        <p:spPr>
          <a:xfrm>
            <a:off x="5977055" y="2000250"/>
            <a:ext cx="5591058" cy="31130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25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3" name="Google Shape;43;p5"/>
          <p:cNvSpPr>
            <a:spLocks noGrp="1"/>
          </p:cNvSpPr>
          <p:nvPr>
            <p:ph type="pic" idx="2"/>
          </p:nvPr>
        </p:nvSpPr>
        <p:spPr>
          <a:xfrm>
            <a:off x="1" y="0"/>
            <a:ext cx="5168899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4" name="Google Shape;44;p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5" name="Google Shape;45;p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37891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Introduction">
  <p:cSld name="Introduction">
    <p:bg>
      <p:bgPr>
        <a:solidFill>
          <a:schemeClr val="lt2"/>
        </a:solidFill>
        <a:effectLst/>
      </p:bgPr>
    </p:bg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6"/>
          <p:cNvSpPr txBox="1">
            <a:spLocks noGrp="1"/>
          </p:cNvSpPr>
          <p:nvPr>
            <p:ph type="title"/>
          </p:nvPr>
        </p:nvSpPr>
        <p:spPr>
          <a:xfrm>
            <a:off x="630793" y="418050"/>
            <a:ext cx="4783668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body" idx="1"/>
          </p:nvPr>
        </p:nvSpPr>
        <p:spPr>
          <a:xfrm>
            <a:off x="625090" y="2085975"/>
            <a:ext cx="4711701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•"/>
              <a:defRPr sz="1200" b="0" i="1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" name="Google Shape;49;p6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50" name="Google Shape;50;p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3888" y="6375599"/>
            <a:ext cx="927787" cy="281275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Google Shape;51;p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52" name="Google Shape;52;p6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3" name="Google Shape;53;p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202693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1">
  <p:cSld name="Divider Option 1">
    <p:bg>
      <p:bgPr>
        <a:blipFill rotWithShape="1">
          <a:blip r:embed="rId2">
            <a:alphaModFix/>
          </a:blip>
          <a:stretch>
            <a:fillRect l="-16997" r="-16998"/>
          </a:stretch>
        </a:blipFill>
        <a:effectLst/>
      </p:bgPr>
    </p:bg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7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7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614453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2">
  <p:cSld name="Divider Option 2">
    <p:bg>
      <p:bgPr>
        <a:blipFill rotWithShape="1">
          <a:blip r:embed="rId2">
            <a:alphaModFix/>
          </a:blip>
          <a:stretch>
            <a:fillRect l="-30997" r="-30995"/>
          </a:stretch>
        </a:blip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8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" name="Google Shape;59;p8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3718393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3">
  <p:cSld name="Divider Option 3">
    <p:bg>
      <p:bgPr>
        <a:blipFill rotWithShape="1">
          <a:blip r:embed="rId2">
            <a:alphaModFix/>
          </a:blip>
          <a:stretch>
            <a:fillRect l="-37997" r="-37997"/>
          </a:stretch>
        </a:blipFill>
        <a:effectLst/>
      </p:bgPr>
    </p:bg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9"/>
          <p:cNvSpPr/>
          <p:nvPr/>
        </p:nvSpPr>
        <p:spPr>
          <a:xfrm>
            <a:off x="3491400" y="784495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9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968447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4">
  <p:cSld name="Divider Option 4">
    <p:bg>
      <p:bgPr>
        <a:blipFill rotWithShape="1">
          <a:blip r:embed="rId2">
            <a:alphaModFix/>
          </a:blip>
          <a:stretch>
            <a:fillRect l="-27998" r="-27998"/>
          </a:stretch>
        </a:blip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0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10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050516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5">
  <p:cSld name="Divider Option 5">
    <p:bg>
      <p:bgPr>
        <a:blipFill rotWithShape="1">
          <a:blip r:embed="rId2">
            <a:alphaModFix/>
          </a:blip>
          <a:stretch>
            <a:fillRect l="-11999" r="-11997"/>
          </a:stretch>
        </a:blip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1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11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7554818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6">
  <p:cSld name="Divider Option 6">
    <p:bg>
      <p:bgPr>
        <a:blipFill rotWithShape="1">
          <a:blip r:embed="rId2">
            <a:alphaModFix/>
          </a:blip>
          <a:stretch>
            <a:fillRect l="-10999" r="-10999"/>
          </a:stretch>
        </a:blip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2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12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0305916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 Option1">
  <p:cSld name="Statement and Image  Option1">
    <p:bg>
      <p:bgPr>
        <a:solidFill>
          <a:schemeClr val="lt1"/>
        </a:solidFill>
        <a:effectLst/>
      </p:bgPr>
    </p:bg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3"/>
          <p:cNvSpPr txBox="1">
            <a:spLocks noGrp="1"/>
          </p:cNvSpPr>
          <p:nvPr>
            <p:ph type="title"/>
          </p:nvPr>
        </p:nvSpPr>
        <p:spPr>
          <a:xfrm>
            <a:off x="630793" y="418050"/>
            <a:ext cx="490821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4" name="Google Shape;74;p13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4908217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5" name="Google Shape;75;p13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76" name="Google Shape;76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3888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78" name="Google Shape;78;p13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9" name="Google Shape;79;p1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6056657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2">
  <p:cSld name="Statement and Image Option2">
    <p:bg>
      <p:bgPr>
        <a:solidFill>
          <a:schemeClr val="lt1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4"/>
          <p:cNvSpPr txBox="1">
            <a:spLocks noGrp="1"/>
          </p:cNvSpPr>
          <p:nvPr>
            <p:ph type="title"/>
          </p:nvPr>
        </p:nvSpPr>
        <p:spPr>
          <a:xfrm>
            <a:off x="630792" y="418050"/>
            <a:ext cx="5960200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2" name="Google Shape;82;p14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6015565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3" name="Google Shape;83;p14"/>
          <p:cNvSpPr>
            <a:spLocks noGrp="1"/>
          </p:cNvSpPr>
          <p:nvPr>
            <p:ph type="pic" idx="2"/>
          </p:nvPr>
        </p:nvSpPr>
        <p:spPr>
          <a:xfrm>
            <a:off x="7835901" y="0"/>
            <a:ext cx="43561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84" name="Google Shape;84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86" name="Google Shape;86;p14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87" name="Google Shape;87;p1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6046011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3">
  <p:cSld name="Statement and Image Option3">
    <p:bg>
      <p:bgPr>
        <a:solidFill>
          <a:srgbClr val="FFFFFF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5"/>
          <p:cNvSpPr txBox="1">
            <a:spLocks noGrp="1"/>
          </p:cNvSpPr>
          <p:nvPr>
            <p:ph type="title"/>
          </p:nvPr>
        </p:nvSpPr>
        <p:spPr>
          <a:xfrm>
            <a:off x="630792" y="418050"/>
            <a:ext cx="490821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0" name="Google Shape;90;p15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4908217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1" name="Google Shape;91;p15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2" name="Google Shape;92;p15"/>
          <p:cNvSpPr txBox="1">
            <a:spLocks noGrp="1"/>
          </p:cNvSpPr>
          <p:nvPr>
            <p:ph type="body" idx="3"/>
          </p:nvPr>
        </p:nvSpPr>
        <p:spPr>
          <a:xfrm>
            <a:off x="634692" y="5838825"/>
            <a:ext cx="4904317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818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93" name="Google Shape;93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95" name="Google Shape;95;p15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96" name="Google Shape;96;p1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823739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4">
  <p:cSld name="Statement and Image Option4">
    <p:bg>
      <p:bgPr>
        <a:solidFill>
          <a:srgbClr val="FFFFFF"/>
        </a:solidFill>
        <a:effectLst/>
      </p:bgPr>
    </p:bg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6"/>
          <p:cNvSpPr txBox="1">
            <a:spLocks noGrp="1"/>
          </p:cNvSpPr>
          <p:nvPr>
            <p:ph type="title"/>
          </p:nvPr>
        </p:nvSpPr>
        <p:spPr>
          <a:xfrm>
            <a:off x="630791" y="418050"/>
            <a:ext cx="6023700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9" name="Google Shape;99;p16"/>
          <p:cNvSpPr txBox="1">
            <a:spLocks noGrp="1"/>
          </p:cNvSpPr>
          <p:nvPr>
            <p:ph type="body" idx="1"/>
          </p:nvPr>
        </p:nvSpPr>
        <p:spPr>
          <a:xfrm>
            <a:off x="630791" y="1695450"/>
            <a:ext cx="6023700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0" name="Google Shape;100;p16"/>
          <p:cNvSpPr>
            <a:spLocks noGrp="1"/>
          </p:cNvSpPr>
          <p:nvPr>
            <p:ph type="pic" idx="2"/>
          </p:nvPr>
        </p:nvSpPr>
        <p:spPr>
          <a:xfrm>
            <a:off x="7823200" y="0"/>
            <a:ext cx="43688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1" name="Google Shape;101;p16"/>
          <p:cNvSpPr txBox="1">
            <a:spLocks noGrp="1"/>
          </p:cNvSpPr>
          <p:nvPr>
            <p:ph type="body" idx="3"/>
          </p:nvPr>
        </p:nvSpPr>
        <p:spPr>
          <a:xfrm>
            <a:off x="634692" y="5838825"/>
            <a:ext cx="47752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818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02" name="Google Shape;102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04" name="Google Shape;104;p16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5" name="Google Shape;105;p1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9652524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5">
  <p:cSld name="Statement and Image Option5">
    <p:bg>
      <p:bgPr>
        <a:solidFill>
          <a:srgbClr val="FFFFFF"/>
        </a:solidFill>
        <a:effectLst/>
      </p:bgPr>
    </p:bg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7"/>
          <p:cNvSpPr txBox="1">
            <a:spLocks noGrp="1"/>
          </p:cNvSpPr>
          <p:nvPr>
            <p:ph type="title"/>
          </p:nvPr>
        </p:nvSpPr>
        <p:spPr>
          <a:xfrm>
            <a:off x="4931832" y="418050"/>
            <a:ext cx="662059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08" name="Google Shape;108;p17"/>
          <p:cNvSpPr txBox="1">
            <a:spLocks noGrp="1"/>
          </p:cNvSpPr>
          <p:nvPr>
            <p:ph type="body" idx="1"/>
          </p:nvPr>
        </p:nvSpPr>
        <p:spPr>
          <a:xfrm>
            <a:off x="4931834" y="1695450"/>
            <a:ext cx="6636280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9" name="Google Shape;109;p17"/>
          <p:cNvSpPr>
            <a:spLocks noGrp="1"/>
          </p:cNvSpPr>
          <p:nvPr>
            <p:ph type="pic" idx="2"/>
          </p:nvPr>
        </p:nvSpPr>
        <p:spPr>
          <a:xfrm>
            <a:off x="0" y="0"/>
            <a:ext cx="43688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0" name="Google Shape;110;p17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11" name="Google Shape;111;p17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2" name="Google Shape;112;p17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9356824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6">
  <p:cSld name="Statement and Image Option6">
    <p:bg>
      <p:bgPr>
        <a:solidFill>
          <a:srgbClr val="FFFFFF"/>
        </a:solidFill>
        <a:effectLst/>
      </p:bgPr>
    </p:bg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8"/>
          <p:cNvSpPr txBox="1">
            <a:spLocks noGrp="1"/>
          </p:cNvSpPr>
          <p:nvPr>
            <p:ph type="title"/>
          </p:nvPr>
        </p:nvSpPr>
        <p:spPr>
          <a:xfrm>
            <a:off x="623888" y="418051"/>
            <a:ext cx="10942105" cy="848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5" name="Google Shape;115;p18"/>
          <p:cNvSpPr txBox="1">
            <a:spLocks noGrp="1"/>
          </p:cNvSpPr>
          <p:nvPr>
            <p:ph type="body" idx="1"/>
          </p:nvPr>
        </p:nvSpPr>
        <p:spPr>
          <a:xfrm>
            <a:off x="623888" y="1433513"/>
            <a:ext cx="6833129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6" name="Google Shape;116;p18"/>
          <p:cNvSpPr>
            <a:spLocks noGrp="1"/>
          </p:cNvSpPr>
          <p:nvPr>
            <p:ph type="pic" idx="2"/>
          </p:nvPr>
        </p:nvSpPr>
        <p:spPr>
          <a:xfrm>
            <a:off x="8136130" y="1433513"/>
            <a:ext cx="3416300" cy="452437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17" name="Google Shape;117;p18"/>
          <p:cNvCxnSpPr/>
          <p:nvPr/>
        </p:nvCxnSpPr>
        <p:spPr>
          <a:xfrm>
            <a:off x="621993" y="6124575"/>
            <a:ext cx="109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8" name="Google Shape;118;p18"/>
          <p:cNvSpPr txBox="1">
            <a:spLocks noGrp="1"/>
          </p:cNvSpPr>
          <p:nvPr>
            <p:ph type="body" idx="3"/>
          </p:nvPr>
        </p:nvSpPr>
        <p:spPr>
          <a:xfrm>
            <a:off x="7023100" y="6172202"/>
            <a:ext cx="4529329" cy="2024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6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19" name="Google Shape;119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1993" y="6374687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18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21" name="Google Shape;121;p18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2" name="Google Shape;122;p18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6763718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Option 1">
  <p:cSld name="Statement Option 1">
    <p:bg>
      <p:bgPr>
        <a:solidFill>
          <a:schemeClr val="lt2"/>
        </a:solidFill>
        <a:effectLst/>
      </p:bgPr>
    </p:bg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Google Shape;124;p19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453100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19"/>
          <p:cNvSpPr txBox="1">
            <a:spLocks noGrp="1"/>
          </p:cNvSpPr>
          <p:nvPr>
            <p:ph type="ctrTitle"/>
          </p:nvPr>
        </p:nvSpPr>
        <p:spPr>
          <a:xfrm>
            <a:off x="2688608" y="2759846"/>
            <a:ext cx="7110485" cy="1338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126" name="Google Shape;126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3888" y="6375599"/>
            <a:ext cx="927787" cy="281275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19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28" name="Google Shape;128;p19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9" name="Google Shape;129;p19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832234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Option 4">
  <p:cSld name="Statement Option 4">
    <p:bg>
      <p:bgPr>
        <a:solidFill>
          <a:schemeClr val="accent1"/>
        </a:solidFill>
        <a:effectLst/>
      </p:bgPr>
    </p:bg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Google Shape;131;p20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390192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20"/>
          <p:cNvSpPr txBox="1">
            <a:spLocks noGrp="1"/>
          </p:cNvSpPr>
          <p:nvPr>
            <p:ph type="ctrTitle"/>
          </p:nvPr>
        </p:nvSpPr>
        <p:spPr>
          <a:xfrm>
            <a:off x="2579426" y="2389032"/>
            <a:ext cx="7206019" cy="16447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1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33" name="Google Shape;133;p20"/>
          <p:cNvSpPr txBox="1">
            <a:spLocks noGrp="1"/>
          </p:cNvSpPr>
          <p:nvPr>
            <p:ph type="body" idx="1"/>
          </p:nvPr>
        </p:nvSpPr>
        <p:spPr>
          <a:xfrm>
            <a:off x="2715904" y="4179106"/>
            <a:ext cx="6933064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34" name="Google Shape;134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20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36" name="Google Shape;136;p20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7" name="Google Shape;137;p20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703822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roduct Page">
  <p:cSld name="Product Page">
    <p:bg>
      <p:bgPr>
        <a:solidFill>
          <a:srgbClr val="FFFFFF"/>
        </a:solidFill>
        <a:effectLst/>
      </p:bgPr>
    </p:bg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1"/>
          <p:cNvSpPr txBox="1">
            <a:spLocks noGrp="1"/>
          </p:cNvSpPr>
          <p:nvPr>
            <p:ph type="title"/>
          </p:nvPr>
        </p:nvSpPr>
        <p:spPr>
          <a:xfrm>
            <a:off x="623888" y="417601"/>
            <a:ext cx="8037512" cy="525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40" name="Google Shape;140;p21"/>
          <p:cNvSpPr/>
          <p:nvPr/>
        </p:nvSpPr>
        <p:spPr>
          <a:xfrm>
            <a:off x="623888" y="1752601"/>
            <a:ext cx="6577012" cy="4467224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p21"/>
          <p:cNvSpPr txBox="1">
            <a:spLocks noGrp="1"/>
          </p:cNvSpPr>
          <p:nvPr>
            <p:ph type="body" idx="1"/>
          </p:nvPr>
        </p:nvSpPr>
        <p:spPr>
          <a:xfrm>
            <a:off x="1014761" y="1943100"/>
            <a:ext cx="5716240" cy="3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5384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3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accent4"/>
              </a:buClr>
              <a:buSzPts val="1000"/>
              <a:buFont typeface="Arial"/>
              <a:buChar char="‒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2" name="Google Shape;142;p21"/>
          <p:cNvSpPr/>
          <p:nvPr/>
        </p:nvSpPr>
        <p:spPr>
          <a:xfrm>
            <a:off x="7432907" y="3324225"/>
            <a:ext cx="4128828" cy="2895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p21"/>
          <p:cNvSpPr>
            <a:spLocks noGrp="1"/>
          </p:cNvSpPr>
          <p:nvPr>
            <p:ph type="pic" idx="2"/>
          </p:nvPr>
        </p:nvSpPr>
        <p:spPr>
          <a:xfrm>
            <a:off x="7432906" y="1752601"/>
            <a:ext cx="4128000" cy="1571624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4" name="Google Shape;144;p21"/>
          <p:cNvSpPr txBox="1">
            <a:spLocks noGrp="1"/>
          </p:cNvSpPr>
          <p:nvPr>
            <p:ph type="body" idx="3"/>
          </p:nvPr>
        </p:nvSpPr>
        <p:spPr>
          <a:xfrm>
            <a:off x="7618626" y="3457575"/>
            <a:ext cx="3675080" cy="2390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9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85750" algn="l" rtl="0">
              <a:lnSpc>
                <a:spcPct val="122222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000"/>
              <a:buFont typeface="Arial"/>
              <a:buChar char="‒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5" name="Google Shape;145;p21"/>
          <p:cNvSpPr txBox="1">
            <a:spLocks noGrp="1"/>
          </p:cNvSpPr>
          <p:nvPr>
            <p:ph type="body" idx="4"/>
          </p:nvPr>
        </p:nvSpPr>
        <p:spPr>
          <a:xfrm>
            <a:off x="627835" y="1076325"/>
            <a:ext cx="8033565" cy="400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6" name="Google Shape;146;p21"/>
          <p:cNvSpPr>
            <a:spLocks noGrp="1"/>
          </p:cNvSpPr>
          <p:nvPr>
            <p:ph type="pic" idx="5"/>
          </p:nvPr>
        </p:nvSpPr>
        <p:spPr>
          <a:xfrm>
            <a:off x="9080809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7" name="Google Shape;147;p2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48" name="Google Shape;148;p2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9340945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se study Option1">
  <p:cSld name="Case study Option1">
    <p:bg>
      <p:bgPr>
        <a:solidFill>
          <a:srgbClr val="FFFFFF"/>
        </a:solidFill>
        <a:effectLst/>
      </p:bgPr>
    </p:bg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2"/>
          <p:cNvSpPr/>
          <p:nvPr/>
        </p:nvSpPr>
        <p:spPr>
          <a:xfrm>
            <a:off x="4459558" y="1409700"/>
            <a:ext cx="7099300" cy="46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22"/>
          <p:cNvSpPr/>
          <p:nvPr/>
        </p:nvSpPr>
        <p:spPr>
          <a:xfrm>
            <a:off x="4459558" y="1872629"/>
            <a:ext cx="7099300" cy="40995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p22"/>
          <p:cNvSpPr txBox="1">
            <a:spLocks noGrp="1"/>
          </p:cNvSpPr>
          <p:nvPr>
            <p:ph type="title"/>
          </p:nvPr>
        </p:nvSpPr>
        <p:spPr>
          <a:xfrm>
            <a:off x="635039" y="417601"/>
            <a:ext cx="8189912" cy="545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53" name="Google Shape;153;p22"/>
          <p:cNvSpPr txBox="1">
            <a:spLocks noGrp="1"/>
          </p:cNvSpPr>
          <p:nvPr>
            <p:ph type="body" idx="1"/>
          </p:nvPr>
        </p:nvSpPr>
        <p:spPr>
          <a:xfrm>
            <a:off x="4710569" y="1437716"/>
            <a:ext cx="6645088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4" name="Google Shape;154;p22"/>
          <p:cNvSpPr txBox="1">
            <a:spLocks noGrp="1"/>
          </p:cNvSpPr>
          <p:nvPr>
            <p:ph type="body" idx="2"/>
          </p:nvPr>
        </p:nvSpPr>
        <p:spPr>
          <a:xfrm>
            <a:off x="4738208" y="2019300"/>
            <a:ext cx="6490449" cy="36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-"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5" name="Google Shape;155;p22"/>
          <p:cNvSpPr>
            <a:spLocks noGrp="1"/>
          </p:cNvSpPr>
          <p:nvPr>
            <p:ph type="pic" idx="3"/>
          </p:nvPr>
        </p:nvSpPr>
        <p:spPr>
          <a:xfrm>
            <a:off x="634693" y="1409700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6" name="Google Shape;156;p22"/>
          <p:cNvSpPr>
            <a:spLocks noGrp="1"/>
          </p:cNvSpPr>
          <p:nvPr>
            <p:ph type="pic" idx="4"/>
          </p:nvPr>
        </p:nvSpPr>
        <p:spPr>
          <a:xfrm>
            <a:off x="634693" y="3762375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7" name="Google Shape;157;p22"/>
          <p:cNvSpPr>
            <a:spLocks noGrp="1"/>
          </p:cNvSpPr>
          <p:nvPr>
            <p:ph type="pic" idx="5"/>
          </p:nvPr>
        </p:nvSpPr>
        <p:spPr>
          <a:xfrm>
            <a:off x="9091960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8" name="Google Shape;158;p2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59" name="Google Shape;159;p22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1342244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se study Option2">
  <p:cSld name="Case study Option2">
    <p:bg>
      <p:bgPr>
        <a:solidFill>
          <a:srgbClr val="FFFFFF"/>
        </a:solidFill>
        <a:effectLst/>
      </p:bgPr>
    </p:bg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3"/>
          <p:cNvSpPr/>
          <p:nvPr/>
        </p:nvSpPr>
        <p:spPr>
          <a:xfrm>
            <a:off x="4459558" y="1409700"/>
            <a:ext cx="7099300" cy="46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" name="Google Shape;162;p23"/>
          <p:cNvSpPr/>
          <p:nvPr/>
        </p:nvSpPr>
        <p:spPr>
          <a:xfrm>
            <a:off x="4459558" y="1872629"/>
            <a:ext cx="7099300" cy="40995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23"/>
          <p:cNvSpPr txBox="1">
            <a:spLocks noGrp="1"/>
          </p:cNvSpPr>
          <p:nvPr>
            <p:ph type="title"/>
          </p:nvPr>
        </p:nvSpPr>
        <p:spPr>
          <a:xfrm>
            <a:off x="630793" y="417601"/>
            <a:ext cx="8106500" cy="545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4" name="Google Shape;164;p23"/>
          <p:cNvSpPr txBox="1">
            <a:spLocks noGrp="1"/>
          </p:cNvSpPr>
          <p:nvPr>
            <p:ph type="body" idx="1"/>
          </p:nvPr>
        </p:nvSpPr>
        <p:spPr>
          <a:xfrm>
            <a:off x="4710569" y="1447241"/>
            <a:ext cx="6645088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5" name="Google Shape;165;p23"/>
          <p:cNvSpPr txBox="1">
            <a:spLocks noGrp="1"/>
          </p:cNvSpPr>
          <p:nvPr>
            <p:ph type="body" idx="2"/>
          </p:nvPr>
        </p:nvSpPr>
        <p:spPr>
          <a:xfrm>
            <a:off x="4738208" y="2019300"/>
            <a:ext cx="6490449" cy="36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-"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6" name="Google Shape;166;p23"/>
          <p:cNvSpPr>
            <a:spLocks noGrp="1"/>
          </p:cNvSpPr>
          <p:nvPr>
            <p:ph type="pic" idx="3"/>
          </p:nvPr>
        </p:nvSpPr>
        <p:spPr>
          <a:xfrm>
            <a:off x="634693" y="1409700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7" name="Google Shape;167;p23"/>
          <p:cNvSpPr>
            <a:spLocks noGrp="1"/>
          </p:cNvSpPr>
          <p:nvPr>
            <p:ph type="pic" idx="4"/>
          </p:nvPr>
        </p:nvSpPr>
        <p:spPr>
          <a:xfrm>
            <a:off x="634693" y="3762375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8" name="Google Shape;168;p23"/>
          <p:cNvSpPr>
            <a:spLocks noGrp="1"/>
          </p:cNvSpPr>
          <p:nvPr>
            <p:ph type="pic" idx="5"/>
          </p:nvPr>
        </p:nvSpPr>
        <p:spPr>
          <a:xfrm>
            <a:off x="9080809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9" name="Google Shape;169;p2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0" name="Google Shape;170;p2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705788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bg>
      <p:bgPr>
        <a:solidFill>
          <a:srgbClr val="FFFFFF"/>
        </a:solidFill>
        <a:effectLst/>
      </p:bgPr>
    </p:bg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4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096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3" name="Google Shape;173;p24"/>
          <p:cNvSpPr txBox="1">
            <a:spLocks noGrp="1"/>
          </p:cNvSpPr>
          <p:nvPr>
            <p:ph type="body" idx="1"/>
          </p:nvPr>
        </p:nvSpPr>
        <p:spPr>
          <a:xfrm>
            <a:off x="623889" y="1704976"/>
            <a:ext cx="8888102" cy="3171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4" name="Google Shape;174;p2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5" name="Google Shape;175;p2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0081027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ed">
  <p:cSld name="Numbered">
    <p:bg>
      <p:bgPr>
        <a:solidFill>
          <a:srgbClr val="FFFFFF"/>
        </a:solidFill>
        <a:effectLst/>
      </p:bgPr>
    </p:bg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5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115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8" name="Google Shape;178;p25"/>
          <p:cNvSpPr txBox="1">
            <a:spLocks noGrp="1"/>
          </p:cNvSpPr>
          <p:nvPr>
            <p:ph type="body" idx="1"/>
          </p:nvPr>
        </p:nvSpPr>
        <p:spPr>
          <a:xfrm>
            <a:off x="623887" y="1809750"/>
            <a:ext cx="8910405" cy="3781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22222"/>
              </a:lnSpc>
              <a:spcBef>
                <a:spcPts val="1134"/>
              </a:spcBef>
              <a:spcAft>
                <a:spcPts val="0"/>
              </a:spcAft>
              <a:buClr>
                <a:schemeClr val="dk2"/>
              </a:buClr>
              <a:buSzPts val="1800"/>
              <a:buFont typeface="Times New Roman"/>
              <a:buAutoNum type="arabicPeriod"/>
              <a:defRPr sz="18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9" name="Google Shape;179;p2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80" name="Google Shape;180;p2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944679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fographic x3">
  <p:cSld name="Infographic x3">
    <p:bg>
      <p:bgPr>
        <a:solidFill>
          <a:srgbClr val="FFFFFF"/>
        </a:solidFill>
        <a:effectLst/>
      </p:bgPr>
    </p:bg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6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0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83" name="Google Shape;183;p26"/>
          <p:cNvSpPr>
            <a:spLocks noGrp="1"/>
          </p:cNvSpPr>
          <p:nvPr>
            <p:ph type="pic" idx="2"/>
          </p:nvPr>
        </p:nvSpPr>
        <p:spPr>
          <a:xfrm>
            <a:off x="1115485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4" name="Google Shape;184;p26"/>
          <p:cNvSpPr txBox="1">
            <a:spLocks noGrp="1"/>
          </p:cNvSpPr>
          <p:nvPr>
            <p:ph type="body" idx="1"/>
          </p:nvPr>
        </p:nvSpPr>
        <p:spPr>
          <a:xfrm>
            <a:off x="1107018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5" name="Google Shape;185;p26"/>
          <p:cNvSpPr txBox="1">
            <a:spLocks noGrp="1"/>
          </p:cNvSpPr>
          <p:nvPr>
            <p:ph type="body" idx="3"/>
          </p:nvPr>
        </p:nvSpPr>
        <p:spPr>
          <a:xfrm>
            <a:off x="1115485" y="3924926"/>
            <a:ext cx="2645833" cy="418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34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6" name="Google Shape;186;p26"/>
          <p:cNvSpPr txBox="1">
            <a:spLocks noGrp="1"/>
          </p:cNvSpPr>
          <p:nvPr>
            <p:ph type="body" idx="4"/>
          </p:nvPr>
        </p:nvSpPr>
        <p:spPr>
          <a:xfrm>
            <a:off x="4718399" y="3924926"/>
            <a:ext cx="2645833" cy="418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3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7" name="Google Shape;187;p26"/>
          <p:cNvSpPr txBox="1">
            <a:spLocks noGrp="1"/>
          </p:cNvSpPr>
          <p:nvPr>
            <p:ph type="body" idx="5"/>
          </p:nvPr>
        </p:nvSpPr>
        <p:spPr>
          <a:xfrm>
            <a:off x="8366804" y="3924927"/>
            <a:ext cx="2645833" cy="4089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34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8" name="Google Shape;188;p26"/>
          <p:cNvSpPr txBox="1">
            <a:spLocks noGrp="1"/>
          </p:cNvSpPr>
          <p:nvPr>
            <p:ph type="body" idx="6"/>
          </p:nvPr>
        </p:nvSpPr>
        <p:spPr>
          <a:xfrm>
            <a:off x="4721563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9" name="Google Shape;189;p26"/>
          <p:cNvSpPr txBox="1">
            <a:spLocks noGrp="1"/>
          </p:cNvSpPr>
          <p:nvPr>
            <p:ph type="body" idx="7"/>
          </p:nvPr>
        </p:nvSpPr>
        <p:spPr>
          <a:xfrm>
            <a:off x="8376065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15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0" name="Google Shape;190;p26"/>
          <p:cNvSpPr txBox="1">
            <a:spLocks noGrp="1"/>
          </p:cNvSpPr>
          <p:nvPr>
            <p:ph type="body" idx="8"/>
          </p:nvPr>
        </p:nvSpPr>
        <p:spPr>
          <a:xfrm>
            <a:off x="7023100" y="6172201"/>
            <a:ext cx="4529329" cy="228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6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1" name="Google Shape;191;p26"/>
          <p:cNvSpPr>
            <a:spLocks noGrp="1"/>
          </p:cNvSpPr>
          <p:nvPr>
            <p:ph type="pic" idx="9"/>
          </p:nvPr>
        </p:nvSpPr>
        <p:spPr>
          <a:xfrm>
            <a:off x="4716814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2" name="Google Shape;192;p26"/>
          <p:cNvSpPr>
            <a:spLocks noGrp="1"/>
          </p:cNvSpPr>
          <p:nvPr>
            <p:ph type="pic" idx="13"/>
          </p:nvPr>
        </p:nvSpPr>
        <p:spPr>
          <a:xfrm>
            <a:off x="8374414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93" name="Google Shape;193;p26"/>
          <p:cNvCxnSpPr/>
          <p:nvPr/>
        </p:nvCxnSpPr>
        <p:spPr>
          <a:xfrm>
            <a:off x="621993" y="6124575"/>
            <a:ext cx="109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94" name="Google Shape;194;p2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5" name="Google Shape;195;p2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048953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bg>
      <p:bgPr>
        <a:solidFill>
          <a:srgbClr val="FFFFFF"/>
        </a:solidFill>
        <a:effectLst/>
      </p:bgPr>
    </p:bg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7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7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98" name="Google Shape;198;p27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9" name="Google Shape;199;p27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2979469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ample Boxed Text x3">
  <p:cSld name="Sample Boxed Text x3">
    <p:bg>
      <p:bgPr>
        <a:solidFill>
          <a:srgbClr val="FFFFFF"/>
        </a:solidFill>
        <a:effectLst/>
      </p:bgPr>
    </p:bg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28"/>
          <p:cNvSpPr/>
          <p:nvPr/>
        </p:nvSpPr>
        <p:spPr>
          <a:xfrm>
            <a:off x="629604" y="2669156"/>
            <a:ext cx="3470400" cy="468000"/>
          </a:xfrm>
          <a:prstGeom prst="rect">
            <a:avLst/>
          </a:prstGeom>
          <a:solidFill>
            <a:srgbClr val="03873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" name="Google Shape;202;p28"/>
          <p:cNvSpPr/>
          <p:nvPr/>
        </p:nvSpPr>
        <p:spPr>
          <a:xfrm>
            <a:off x="629604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203;p28"/>
          <p:cNvSpPr txBox="1">
            <a:spLocks noGrp="1"/>
          </p:cNvSpPr>
          <p:nvPr>
            <p:ph type="title"/>
          </p:nvPr>
        </p:nvSpPr>
        <p:spPr>
          <a:xfrm>
            <a:off x="629605" y="417601"/>
            <a:ext cx="10938728" cy="9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04" name="Google Shape;204;p28"/>
          <p:cNvSpPr txBox="1">
            <a:spLocks noGrp="1"/>
          </p:cNvSpPr>
          <p:nvPr>
            <p:ph type="body" idx="1"/>
          </p:nvPr>
        </p:nvSpPr>
        <p:spPr>
          <a:xfrm>
            <a:off x="876950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5" name="Google Shape;205;p28"/>
          <p:cNvSpPr txBox="1">
            <a:spLocks noGrp="1"/>
          </p:cNvSpPr>
          <p:nvPr>
            <p:ph type="body" idx="2"/>
          </p:nvPr>
        </p:nvSpPr>
        <p:spPr>
          <a:xfrm>
            <a:off x="894018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6" name="Google Shape;206;p28"/>
          <p:cNvSpPr/>
          <p:nvPr/>
        </p:nvSpPr>
        <p:spPr>
          <a:xfrm>
            <a:off x="4387649" y="2669156"/>
            <a:ext cx="3470400" cy="46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28"/>
          <p:cNvSpPr/>
          <p:nvPr/>
        </p:nvSpPr>
        <p:spPr>
          <a:xfrm>
            <a:off x="4387649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28"/>
          <p:cNvSpPr txBox="1">
            <a:spLocks noGrp="1"/>
          </p:cNvSpPr>
          <p:nvPr>
            <p:ph type="body" idx="3"/>
          </p:nvPr>
        </p:nvSpPr>
        <p:spPr>
          <a:xfrm>
            <a:off x="4634995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9" name="Google Shape;209;p28"/>
          <p:cNvSpPr txBox="1">
            <a:spLocks noGrp="1"/>
          </p:cNvSpPr>
          <p:nvPr>
            <p:ph type="body" idx="4"/>
          </p:nvPr>
        </p:nvSpPr>
        <p:spPr>
          <a:xfrm>
            <a:off x="4652063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0" name="Google Shape;210;p28"/>
          <p:cNvSpPr/>
          <p:nvPr/>
        </p:nvSpPr>
        <p:spPr>
          <a:xfrm>
            <a:off x="8097933" y="2669156"/>
            <a:ext cx="3470400" cy="46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p28"/>
          <p:cNvSpPr/>
          <p:nvPr/>
        </p:nvSpPr>
        <p:spPr>
          <a:xfrm>
            <a:off x="8097933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28"/>
          <p:cNvSpPr txBox="1">
            <a:spLocks noGrp="1"/>
          </p:cNvSpPr>
          <p:nvPr>
            <p:ph type="body" idx="5"/>
          </p:nvPr>
        </p:nvSpPr>
        <p:spPr>
          <a:xfrm>
            <a:off x="8345279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3" name="Google Shape;213;p28"/>
          <p:cNvSpPr txBox="1">
            <a:spLocks noGrp="1"/>
          </p:cNvSpPr>
          <p:nvPr>
            <p:ph type="body" idx="6"/>
          </p:nvPr>
        </p:nvSpPr>
        <p:spPr>
          <a:xfrm>
            <a:off x="8362347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4" name="Google Shape;214;p28"/>
          <p:cNvSpPr txBox="1">
            <a:spLocks noGrp="1"/>
          </p:cNvSpPr>
          <p:nvPr>
            <p:ph type="body" idx="7"/>
          </p:nvPr>
        </p:nvSpPr>
        <p:spPr>
          <a:xfrm>
            <a:off x="635039" y="1685925"/>
            <a:ext cx="10933074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5" name="Google Shape;215;p28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16" name="Google Shape;216;p28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4035201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ample Boxed Text with Image x3">
  <p:cSld name="Sample Boxed Text with Image x3">
    <p:bg>
      <p:bgPr>
        <a:solidFill>
          <a:srgbClr val="FFFFFF"/>
        </a:solidFill>
        <a:effectLst/>
      </p:bgPr>
    </p:bg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29"/>
          <p:cNvSpPr/>
          <p:nvPr/>
        </p:nvSpPr>
        <p:spPr>
          <a:xfrm>
            <a:off x="4376412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" name="Google Shape;219;p29"/>
          <p:cNvSpPr/>
          <p:nvPr/>
        </p:nvSpPr>
        <p:spPr>
          <a:xfrm>
            <a:off x="8112069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" name="Google Shape;220;p29"/>
          <p:cNvSpPr/>
          <p:nvPr/>
        </p:nvSpPr>
        <p:spPr>
          <a:xfrm>
            <a:off x="640755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" name="Google Shape;221;p29"/>
          <p:cNvSpPr txBox="1">
            <a:spLocks noGrp="1"/>
          </p:cNvSpPr>
          <p:nvPr>
            <p:ph type="title"/>
          </p:nvPr>
        </p:nvSpPr>
        <p:spPr>
          <a:xfrm>
            <a:off x="624468" y="417601"/>
            <a:ext cx="10934001" cy="9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22" name="Google Shape;222;p29"/>
          <p:cNvSpPr txBox="1">
            <a:spLocks noGrp="1"/>
          </p:cNvSpPr>
          <p:nvPr>
            <p:ph type="body" idx="1"/>
          </p:nvPr>
        </p:nvSpPr>
        <p:spPr>
          <a:xfrm>
            <a:off x="823643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3" name="Google Shape;223;p29"/>
          <p:cNvSpPr txBox="1">
            <a:spLocks noGrp="1"/>
          </p:cNvSpPr>
          <p:nvPr>
            <p:ph type="body" idx="2"/>
          </p:nvPr>
        </p:nvSpPr>
        <p:spPr>
          <a:xfrm>
            <a:off x="635040" y="1685925"/>
            <a:ext cx="10923430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4" name="Google Shape;224;p29"/>
          <p:cNvSpPr>
            <a:spLocks noGrp="1"/>
          </p:cNvSpPr>
          <p:nvPr>
            <p:ph type="pic" idx="3"/>
          </p:nvPr>
        </p:nvSpPr>
        <p:spPr>
          <a:xfrm>
            <a:off x="640755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5" name="Google Shape;225;p29"/>
          <p:cNvSpPr txBox="1">
            <a:spLocks noGrp="1"/>
          </p:cNvSpPr>
          <p:nvPr>
            <p:ph type="body" idx="4"/>
          </p:nvPr>
        </p:nvSpPr>
        <p:spPr>
          <a:xfrm>
            <a:off x="4559300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6" name="Google Shape;226;p29"/>
          <p:cNvSpPr>
            <a:spLocks noGrp="1"/>
          </p:cNvSpPr>
          <p:nvPr>
            <p:ph type="pic" idx="5"/>
          </p:nvPr>
        </p:nvSpPr>
        <p:spPr>
          <a:xfrm>
            <a:off x="4376412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7" name="Google Shape;227;p29"/>
          <p:cNvSpPr txBox="1">
            <a:spLocks noGrp="1"/>
          </p:cNvSpPr>
          <p:nvPr>
            <p:ph type="body" idx="6"/>
          </p:nvPr>
        </p:nvSpPr>
        <p:spPr>
          <a:xfrm>
            <a:off x="8294957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8" name="Google Shape;228;p29"/>
          <p:cNvSpPr>
            <a:spLocks noGrp="1"/>
          </p:cNvSpPr>
          <p:nvPr>
            <p:ph type="pic" idx="7"/>
          </p:nvPr>
        </p:nvSpPr>
        <p:spPr>
          <a:xfrm>
            <a:off x="8112069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9" name="Google Shape;229;p29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30" name="Google Shape;230;p29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1" name="Google Shape;231;p29"/>
          <p:cNvSpPr txBox="1">
            <a:spLocks noGrp="1"/>
          </p:cNvSpPr>
          <p:nvPr>
            <p:ph type="body" idx="8"/>
          </p:nvPr>
        </p:nvSpPr>
        <p:spPr>
          <a:xfrm>
            <a:off x="823643" y="255485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7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2" name="Google Shape;232;p29"/>
          <p:cNvSpPr txBox="1">
            <a:spLocks noGrp="1"/>
          </p:cNvSpPr>
          <p:nvPr>
            <p:ph type="body" idx="9"/>
          </p:nvPr>
        </p:nvSpPr>
        <p:spPr>
          <a:xfrm>
            <a:off x="4559300" y="255541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73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3" name="Google Shape;233;p29"/>
          <p:cNvSpPr txBox="1">
            <a:spLocks noGrp="1"/>
          </p:cNvSpPr>
          <p:nvPr>
            <p:ph type="body" idx="13"/>
          </p:nvPr>
        </p:nvSpPr>
        <p:spPr>
          <a:xfrm>
            <a:off x="8282109" y="255485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73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105038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ubheading">
  <p:cSld name="Title and Subheading">
    <p:bg>
      <p:bgPr>
        <a:solidFill>
          <a:srgbClr val="FFFFFF"/>
        </a:solidFill>
        <a:effectLst/>
      </p:bgPr>
    </p:bg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30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7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36" name="Google Shape;236;p30"/>
          <p:cNvSpPr txBox="1">
            <a:spLocks noGrp="1"/>
          </p:cNvSpPr>
          <p:nvPr>
            <p:ph type="body" idx="1"/>
          </p:nvPr>
        </p:nvSpPr>
        <p:spPr>
          <a:xfrm>
            <a:off x="623889" y="1685925"/>
            <a:ext cx="6356774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7" name="Google Shape;237;p30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38" name="Google Shape;238;p30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5092972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bg>
      <p:bgPr>
        <a:solidFill>
          <a:srgbClr val="FFFFFF"/>
        </a:solidFill>
        <a:effectLst/>
      </p:bgPr>
    </p:bg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3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41" name="Google Shape;241;p3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9893377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More to Learn">
  <p:cSld name="More to Learn">
    <p:bg>
      <p:bgPr>
        <a:solidFill>
          <a:schemeClr val="lt2"/>
        </a:solidFill>
        <a:effectLst/>
      </p:bgPr>
    </p:bg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3" name="Google Shape;243;p32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441349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4" name="Google Shape;244;p32"/>
          <p:cNvSpPr txBox="1">
            <a:spLocks noGrp="1"/>
          </p:cNvSpPr>
          <p:nvPr>
            <p:ph type="ctrTitle"/>
          </p:nvPr>
        </p:nvSpPr>
        <p:spPr>
          <a:xfrm>
            <a:off x="3111499" y="2728867"/>
            <a:ext cx="6208900" cy="985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ctr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45" name="Google Shape;245;p32"/>
          <p:cNvSpPr txBox="1">
            <a:spLocks noGrp="1"/>
          </p:cNvSpPr>
          <p:nvPr>
            <p:ph type="body" idx="1"/>
          </p:nvPr>
        </p:nvSpPr>
        <p:spPr>
          <a:xfrm>
            <a:off x="3124200" y="3829050"/>
            <a:ext cx="6324600" cy="638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0711448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1" type="blank">
  <p:cSld name="Final Slide Option1">
    <p:bg>
      <p:bgPr>
        <a:solidFill>
          <a:schemeClr val="lt2"/>
        </a:solidFill>
        <a:effectLst/>
      </p:bgPr>
    </p:bg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7" name="Google Shape;247;p3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8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6518313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2">
  <p:cSld name="Final Slide Option2">
    <p:bg>
      <p:bgPr>
        <a:solidFill>
          <a:schemeClr val="lt1"/>
        </a:solidFill>
        <a:effectLst/>
      </p:bgPr>
    </p:bg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9" name="Google Shape;249;p3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6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646341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3">
  <p:cSld name="Final Slide Option3">
    <p:bg>
      <p:bgPr>
        <a:solidFill>
          <a:srgbClr val="595959"/>
        </a:solidFill>
        <a:effectLst/>
      </p:bgPr>
    </p:bg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1" name="Google Shape;251;p3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8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15451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>
              <a:spcBef>
                <a:spcPts val="0"/>
              </a:spcBef>
              <a:buSzPct val="100000"/>
              <a:defRPr sz="3200"/>
            </a:lvl1pPr>
            <a:lvl2pPr lvl="1">
              <a:spcBef>
                <a:spcPts val="0"/>
              </a:spcBef>
              <a:buSzPct val="100000"/>
              <a:defRPr sz="3200"/>
            </a:lvl2pPr>
            <a:lvl3pPr lvl="2">
              <a:spcBef>
                <a:spcPts val="0"/>
              </a:spcBef>
              <a:buSzPct val="100000"/>
              <a:defRPr sz="3200"/>
            </a:lvl3pPr>
            <a:lvl4pPr lvl="3">
              <a:spcBef>
                <a:spcPts val="0"/>
              </a:spcBef>
              <a:buSzPct val="100000"/>
              <a:defRPr sz="3200"/>
            </a:lvl4pPr>
            <a:lvl5pPr lvl="4">
              <a:spcBef>
                <a:spcPts val="0"/>
              </a:spcBef>
              <a:buSzPct val="100000"/>
              <a:defRPr sz="3200"/>
            </a:lvl5pPr>
            <a:lvl6pPr lvl="5">
              <a:spcBef>
                <a:spcPts val="0"/>
              </a:spcBef>
              <a:buSzPct val="100000"/>
              <a:defRPr sz="3200"/>
            </a:lvl6pPr>
            <a:lvl7pPr lvl="6">
              <a:spcBef>
                <a:spcPts val="0"/>
              </a:spcBef>
              <a:buSzPct val="100000"/>
              <a:defRPr sz="3200"/>
            </a:lvl7pPr>
            <a:lvl8pPr lvl="7">
              <a:spcBef>
                <a:spcPts val="0"/>
              </a:spcBef>
              <a:buSzPct val="100000"/>
              <a:defRPr sz="3200"/>
            </a:lvl8pPr>
            <a:lvl9pPr lvl="8">
              <a:spcBef>
                <a:spcPts val="0"/>
              </a:spcBef>
              <a:buSzPct val="100000"/>
              <a:defRPr sz="32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6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653666" y="600200"/>
            <a:ext cx="8490300" cy="5454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buSzPct val="100000"/>
              <a:defRPr sz="6400"/>
            </a:lvl1pPr>
            <a:lvl2pPr lvl="1">
              <a:spcBef>
                <a:spcPts val="0"/>
              </a:spcBef>
              <a:buSzPct val="100000"/>
              <a:defRPr sz="6400"/>
            </a:lvl2pPr>
            <a:lvl3pPr lvl="2">
              <a:spcBef>
                <a:spcPts val="0"/>
              </a:spcBef>
              <a:buSzPct val="100000"/>
              <a:defRPr sz="6400"/>
            </a:lvl3pPr>
            <a:lvl4pPr lvl="3">
              <a:spcBef>
                <a:spcPts val="0"/>
              </a:spcBef>
              <a:buSzPct val="100000"/>
              <a:defRPr sz="6400"/>
            </a:lvl4pPr>
            <a:lvl5pPr lvl="4">
              <a:spcBef>
                <a:spcPts val="0"/>
              </a:spcBef>
              <a:buSzPct val="100000"/>
              <a:defRPr sz="6400"/>
            </a:lvl5pPr>
            <a:lvl6pPr lvl="5">
              <a:spcBef>
                <a:spcPts val="0"/>
              </a:spcBef>
              <a:buSzPct val="100000"/>
              <a:defRPr sz="6400"/>
            </a:lvl6pPr>
            <a:lvl7pPr lvl="6">
              <a:spcBef>
                <a:spcPts val="0"/>
              </a:spcBef>
              <a:buSzPct val="100000"/>
              <a:defRPr sz="6400"/>
            </a:lvl7pPr>
            <a:lvl8pPr lvl="7">
              <a:spcBef>
                <a:spcPts val="0"/>
              </a:spcBef>
              <a:buSzPct val="100000"/>
              <a:defRPr sz="6400"/>
            </a:lvl8pPr>
            <a:lvl9pPr lvl="8">
              <a:spcBef>
                <a:spcPts val="0"/>
              </a:spcBef>
              <a:buSzPct val="100000"/>
              <a:defRPr sz="64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6096000" y="-166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700" cy="19764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5600"/>
            </a:lvl1pPr>
            <a:lvl2pPr lvl="1" algn="ctr">
              <a:spcBef>
                <a:spcPts val="0"/>
              </a:spcBef>
              <a:buSzPct val="100000"/>
              <a:defRPr sz="5600"/>
            </a:lvl2pPr>
            <a:lvl3pPr lvl="2" algn="ctr">
              <a:spcBef>
                <a:spcPts val="0"/>
              </a:spcBef>
              <a:buSzPct val="100000"/>
              <a:defRPr sz="5600"/>
            </a:lvl3pPr>
            <a:lvl4pPr lvl="3" algn="ctr">
              <a:spcBef>
                <a:spcPts val="0"/>
              </a:spcBef>
              <a:buSzPct val="100000"/>
              <a:defRPr sz="5600"/>
            </a:lvl4pPr>
            <a:lvl5pPr lvl="4" algn="ctr">
              <a:spcBef>
                <a:spcPts val="0"/>
              </a:spcBef>
              <a:buSzPct val="100000"/>
              <a:defRPr sz="5600"/>
            </a:lvl5pPr>
            <a:lvl6pPr lvl="5" algn="ctr">
              <a:spcBef>
                <a:spcPts val="0"/>
              </a:spcBef>
              <a:buSzPct val="100000"/>
              <a:defRPr sz="5600"/>
            </a:lvl6pPr>
            <a:lvl7pPr lvl="6" algn="ctr">
              <a:spcBef>
                <a:spcPts val="0"/>
              </a:spcBef>
              <a:buSzPct val="100000"/>
              <a:defRPr sz="5600"/>
            </a:lvl7pPr>
            <a:lvl8pPr lvl="7" algn="ctr">
              <a:spcBef>
                <a:spcPts val="0"/>
              </a:spcBef>
              <a:buSzPct val="100000"/>
              <a:defRPr sz="5600"/>
            </a:lvl8pPr>
            <a:lvl9pPr lvl="8" algn="ctr">
              <a:spcBef>
                <a:spcPts val="0"/>
              </a:spcBef>
              <a:buSzPct val="100000"/>
              <a:defRPr sz="56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700" cy="16467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5900" cy="49269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415600" y="5640766"/>
            <a:ext cx="7998300" cy="8067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15600" y="1474833"/>
            <a:ext cx="11360700" cy="26181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16000"/>
            </a:lvl1pPr>
            <a:lvl2pPr lvl="1" algn="ctr">
              <a:spcBef>
                <a:spcPts val="0"/>
              </a:spcBef>
              <a:buSzPct val="100000"/>
              <a:defRPr sz="16000"/>
            </a:lvl2pPr>
            <a:lvl3pPr lvl="2" algn="ctr">
              <a:spcBef>
                <a:spcPts val="0"/>
              </a:spcBef>
              <a:buSzPct val="100000"/>
              <a:defRPr sz="16000"/>
            </a:lvl3pPr>
            <a:lvl4pPr lvl="3" algn="ctr">
              <a:spcBef>
                <a:spcPts val="0"/>
              </a:spcBef>
              <a:buSzPct val="100000"/>
              <a:defRPr sz="16000"/>
            </a:lvl4pPr>
            <a:lvl5pPr lvl="4" algn="ctr">
              <a:spcBef>
                <a:spcPts val="0"/>
              </a:spcBef>
              <a:buSzPct val="100000"/>
              <a:defRPr sz="16000"/>
            </a:lvl5pPr>
            <a:lvl6pPr lvl="5" algn="ctr">
              <a:spcBef>
                <a:spcPts val="0"/>
              </a:spcBef>
              <a:buSzPct val="100000"/>
              <a:defRPr sz="16000"/>
            </a:lvl6pPr>
            <a:lvl7pPr lvl="6" algn="ctr">
              <a:spcBef>
                <a:spcPts val="0"/>
              </a:spcBef>
              <a:buSzPct val="100000"/>
              <a:defRPr sz="16000"/>
            </a:lvl7pPr>
            <a:lvl8pPr lvl="7" algn="ctr">
              <a:spcBef>
                <a:spcPts val="0"/>
              </a:spcBef>
              <a:buSzPct val="100000"/>
              <a:defRPr sz="16000"/>
            </a:lvl8pPr>
            <a:lvl9pPr lvl="8" algn="ctr">
              <a:spcBef>
                <a:spcPts val="0"/>
              </a:spcBef>
              <a:buSzPct val="100000"/>
              <a:defRPr sz="16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415600" y="4202966"/>
            <a:ext cx="11360700" cy="1734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26" Type="http://schemas.openxmlformats.org/officeDocument/2006/relationships/slideLayout" Target="../slideLayouts/slideLayout37.xml"/><Relationship Id="rId3" Type="http://schemas.openxmlformats.org/officeDocument/2006/relationships/slideLayout" Target="../slideLayouts/slideLayout14.xml"/><Relationship Id="rId21" Type="http://schemas.openxmlformats.org/officeDocument/2006/relationships/slideLayout" Target="../slideLayouts/slideLayout32.xml"/><Relationship Id="rId34" Type="http://schemas.openxmlformats.org/officeDocument/2006/relationships/slideLayout" Target="../slideLayouts/slideLayout45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5" Type="http://schemas.openxmlformats.org/officeDocument/2006/relationships/slideLayout" Target="../slideLayouts/slideLayout36.xml"/><Relationship Id="rId33" Type="http://schemas.openxmlformats.org/officeDocument/2006/relationships/slideLayout" Target="../slideLayouts/slideLayout44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slideLayout" Target="../slideLayouts/slideLayout31.xml"/><Relationship Id="rId29" Type="http://schemas.openxmlformats.org/officeDocument/2006/relationships/slideLayout" Target="../slideLayouts/slideLayout40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24" Type="http://schemas.openxmlformats.org/officeDocument/2006/relationships/slideLayout" Target="../slideLayouts/slideLayout35.xml"/><Relationship Id="rId32" Type="http://schemas.openxmlformats.org/officeDocument/2006/relationships/slideLayout" Target="../slideLayouts/slideLayout43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slideLayout" Target="../slideLayouts/slideLayout34.xml"/><Relationship Id="rId28" Type="http://schemas.openxmlformats.org/officeDocument/2006/relationships/slideLayout" Target="../slideLayouts/slideLayout39.xml"/><Relationship Id="rId36" Type="http://schemas.openxmlformats.org/officeDocument/2006/relationships/image" Target="../media/image1.png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31" Type="http://schemas.openxmlformats.org/officeDocument/2006/relationships/slideLayout" Target="../slideLayouts/slideLayout4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slideLayout" Target="../slideLayouts/slideLayout33.xml"/><Relationship Id="rId27" Type="http://schemas.openxmlformats.org/officeDocument/2006/relationships/slideLayout" Target="../slideLayouts/slideLayout38.xml"/><Relationship Id="rId30" Type="http://schemas.openxmlformats.org/officeDocument/2006/relationships/slideLayout" Target="../slideLayouts/slideLayout41.xml"/><Relationship Id="rId35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-US" sz="1300">
                <a:solidFill>
                  <a:schemeClr val="dk2"/>
                </a:solidFill>
              </a:rPr>
              <a:t>‹#›</a:t>
            </a:fld>
            <a:endParaRPr lang="en-US" sz="1300">
              <a:solidFill>
                <a:schemeClr val="dk2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7;p1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906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body" idx="1"/>
          </p:nvPr>
        </p:nvSpPr>
        <p:spPr>
          <a:xfrm>
            <a:off x="623888" y="1704975"/>
            <a:ext cx="10944225" cy="42851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9" name="Google Shape;9;p1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1" name="Google Shape;11;p1"/>
          <p:cNvPicPr preferRelativeResize="0"/>
          <p:nvPr/>
        </p:nvPicPr>
        <p:blipFill rotWithShape="1">
          <a:blip r:embed="rId36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4528497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  <p:sldLayoutId id="2147483677" r:id="rId15"/>
    <p:sldLayoutId id="2147483678" r:id="rId16"/>
    <p:sldLayoutId id="2147483679" r:id="rId17"/>
    <p:sldLayoutId id="2147483680" r:id="rId18"/>
    <p:sldLayoutId id="2147483681" r:id="rId19"/>
    <p:sldLayoutId id="2147483682" r:id="rId20"/>
    <p:sldLayoutId id="2147483683" r:id="rId21"/>
    <p:sldLayoutId id="2147483684" r:id="rId22"/>
    <p:sldLayoutId id="2147483685" r:id="rId23"/>
    <p:sldLayoutId id="2147483686" r:id="rId24"/>
    <p:sldLayoutId id="2147483687" r:id="rId25"/>
    <p:sldLayoutId id="2147483688" r:id="rId26"/>
    <p:sldLayoutId id="2147483689" r:id="rId27"/>
    <p:sldLayoutId id="2147483690" r:id="rId28"/>
    <p:sldLayoutId id="2147483691" r:id="rId29"/>
    <p:sldLayoutId id="2147483692" r:id="rId30"/>
    <p:sldLayoutId id="2147483693" r:id="rId31"/>
    <p:sldLayoutId id="2147483694" r:id="rId32"/>
    <p:sldLayoutId id="2147483695" r:id="rId33"/>
    <p:sldLayoutId id="2147483696" r:id="rId3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customXml" Target="../ink/ink2.xml"/><Relationship Id="rId13" Type="http://schemas.openxmlformats.org/officeDocument/2006/relationships/image" Target="../media/image10.png"/><Relationship Id="rId3" Type="http://schemas.openxmlformats.org/officeDocument/2006/relationships/image" Target="../media/image16.png"/><Relationship Id="rId7" Type="http://schemas.openxmlformats.org/officeDocument/2006/relationships/image" Target="../media/image7.png"/><Relationship Id="rId12" Type="http://schemas.openxmlformats.org/officeDocument/2006/relationships/customXml" Target="../ink/ink4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6" Type="http://schemas.openxmlformats.org/officeDocument/2006/relationships/customXml" Target="../ink/ink1.xml"/><Relationship Id="rId11" Type="http://schemas.openxmlformats.org/officeDocument/2006/relationships/image" Target="../media/image9.png"/><Relationship Id="rId5" Type="http://schemas.openxmlformats.org/officeDocument/2006/relationships/image" Target="../media/image18.png"/><Relationship Id="rId10" Type="http://schemas.openxmlformats.org/officeDocument/2006/relationships/customXml" Target="../ink/ink3.xml"/><Relationship Id="rId4" Type="http://schemas.openxmlformats.org/officeDocument/2006/relationships/image" Target="../media/image17.png"/><Relationship Id="rId9" Type="http://schemas.openxmlformats.org/officeDocument/2006/relationships/image" Target="../media/image8.png"/><Relationship Id="rId14" Type="http://schemas.openxmlformats.org/officeDocument/2006/relationships/customXml" Target="../ink/ink5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customXml" Target="../ink/ink8.xml"/><Relationship Id="rId3" Type="http://schemas.openxmlformats.org/officeDocument/2006/relationships/image" Target="../media/image16.png"/><Relationship Id="rId7" Type="http://schemas.openxmlformats.org/officeDocument/2006/relationships/image" Target="../media/image8.png"/><Relationship Id="rId12" Type="http://schemas.openxmlformats.org/officeDocument/2006/relationships/customXml" Target="../ink/ink10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Relationship Id="rId6" Type="http://schemas.openxmlformats.org/officeDocument/2006/relationships/customXml" Target="../ink/ink7.xml"/><Relationship Id="rId11" Type="http://schemas.openxmlformats.org/officeDocument/2006/relationships/image" Target="../media/image10.png"/><Relationship Id="rId5" Type="http://schemas.openxmlformats.org/officeDocument/2006/relationships/image" Target="../media/image7.png"/><Relationship Id="rId10" Type="http://schemas.openxmlformats.org/officeDocument/2006/relationships/customXml" Target="../ink/ink9.xml"/><Relationship Id="rId4" Type="http://schemas.openxmlformats.org/officeDocument/2006/relationships/customXml" Target="../ink/ink6.xml"/><Relationship Id="rId9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1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5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p72"/>
          <p:cNvSpPr txBox="1">
            <a:spLocks noGrp="1"/>
          </p:cNvSpPr>
          <p:nvPr>
            <p:ph type="ctrTitle"/>
          </p:nvPr>
        </p:nvSpPr>
        <p:spPr>
          <a:xfrm>
            <a:off x="630353" y="1681201"/>
            <a:ext cx="4978400" cy="2063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Times New Roman"/>
              <a:buNone/>
            </a:pPr>
            <a:r>
              <a:rPr lang="pl-PL" sz="3800" b="1" i="0" u="none" strike="noStrike" cap="none" dirty="0" err="1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Grammar</a:t>
            </a:r>
            <a:br>
              <a:rPr lang="pl-PL" dirty="0"/>
            </a:br>
            <a:r>
              <a:rPr lang="pl-PL" dirty="0"/>
              <a:t>B1</a:t>
            </a:r>
            <a:br>
              <a:rPr lang="pl-PL" dirty="0"/>
            </a:br>
            <a:r>
              <a:rPr lang="pl-PL" dirty="0" err="1"/>
              <a:t>present</a:t>
            </a:r>
            <a:r>
              <a:rPr lang="pl-PL" dirty="0"/>
              <a:t> </a:t>
            </a:r>
            <a:r>
              <a:rPr lang="pl-PL" dirty="0" err="1"/>
              <a:t>perfect</a:t>
            </a:r>
            <a:endParaRPr sz="3800" b="1" i="0" u="none" strike="noStrike" cap="none" dirty="0">
              <a:solidFill>
                <a:schemeClr val="lt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19" name="Google Shape;519;p7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GB" sz="800" b="1" i="0" u="none" strike="noStrike" kern="0" cap="none" spc="0" normalizeH="0" baseline="0" noProof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</a:t>
            </a:fld>
            <a:endParaRPr kumimoji="0" sz="800" b="1" i="0" u="none" strike="noStrike" kern="0" cap="none" spc="0" normalizeH="0" baseline="0" noProof="0">
              <a:ln>
                <a:noFill/>
              </a:ln>
              <a:solidFill>
                <a:srgbClr val="003057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22" name="Google Shape;522;p72"/>
          <p:cNvCxnSpPr/>
          <p:nvPr/>
        </p:nvCxnSpPr>
        <p:spPr>
          <a:xfrm>
            <a:off x="11339674" y="6520813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8C61F1FC-170E-49C8-A65C-9763D1CAD3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257" y="170583"/>
            <a:ext cx="1629740" cy="1287157"/>
          </a:xfrm>
          <a:prstGeom prst="rect">
            <a:avLst/>
          </a:prstGeom>
        </p:spPr>
      </p:pic>
      <p:sp>
        <p:nvSpPr>
          <p:cNvPr id="12" name="Google Shape;516;p72">
            <a:extLst>
              <a:ext uri="{FF2B5EF4-FFF2-40B4-BE49-F238E27FC236}">
                <a16:creationId xmlns:a16="http://schemas.microsoft.com/office/drawing/2014/main" id="{750676B8-01F4-467A-849A-BDAB2B8DE0F2}"/>
              </a:ext>
            </a:extLst>
          </p:cNvPr>
          <p:cNvSpPr txBox="1">
            <a:spLocks/>
          </p:cNvSpPr>
          <p:nvPr/>
        </p:nvSpPr>
        <p:spPr>
          <a:xfrm>
            <a:off x="628654" y="4534278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lnSpc>
                <a:spcPct val="100000"/>
              </a:lnSpc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Recommended for:</a:t>
            </a:r>
          </a:p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Gold Experience</a:t>
            </a:r>
          </a:p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Focus</a:t>
            </a:r>
          </a:p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High Note</a:t>
            </a:r>
          </a:p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3057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5" name="Google Shape;517;p72">
            <a:extLst>
              <a:ext uri="{FF2B5EF4-FFF2-40B4-BE49-F238E27FC236}">
                <a16:creationId xmlns:a16="http://schemas.microsoft.com/office/drawing/2014/main" id="{9E7443F2-ADCF-44DA-B96A-6A7DA36E8660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626150" y="6371879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sz="1800" b="0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2019</a:t>
            </a:r>
            <a:endParaRPr sz="1800" b="0" i="0" u="none" strike="noStrike" cap="none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16066448"/>
      </p:ext>
    </p:extLst>
  </p:cSld>
  <p:clrMapOvr>
    <a:masterClrMapping/>
  </p:clrMapOvr>
  <p:transition spd="med"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title" idx="4294967295"/>
          </p:nvPr>
        </p:nvSpPr>
        <p:spPr>
          <a:xfrm>
            <a:off x="684838" y="766348"/>
            <a:ext cx="10058399" cy="160934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s-MX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e use the present perfect to talk in the past, but it always has a link to the present.</a:t>
            </a:r>
          </a:p>
        </p:txBody>
      </p:sp>
      <p:sp>
        <p:nvSpPr>
          <p:cNvPr id="75" name="Shape 75"/>
          <p:cNvSpPr txBox="1">
            <a:spLocks noGrp="1"/>
          </p:cNvSpPr>
          <p:nvPr>
            <p:ph type="body" idx="4294967295"/>
          </p:nvPr>
        </p:nvSpPr>
        <p:spPr>
          <a:xfrm>
            <a:off x="684838" y="2739129"/>
            <a:ext cx="10058400" cy="2270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ct val="25000"/>
              <a:buFont typeface="Noto Sans Symbols"/>
              <a:buNone/>
            </a:pPr>
            <a:r>
              <a:rPr lang="en-US" sz="20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Let’s look at: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we use the present perfect.</a:t>
            </a:r>
            <a:endParaRPr lang="en-US" sz="20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How we make sentences in the present perfect.</a:t>
            </a:r>
            <a:endParaRPr lang="en-US" sz="20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Adverbs of time in the present perfect.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buClr>
                <a:srgbClr val="9E3611"/>
              </a:buClr>
              <a:buSzPct val="85000"/>
              <a:buFont typeface="Noto Sans Symbols"/>
              <a:buNone/>
            </a:pPr>
            <a:endParaRPr sz="20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" name="Pentagon 2"/>
          <p:cNvSpPr/>
          <p:nvPr/>
        </p:nvSpPr>
        <p:spPr>
          <a:xfrm>
            <a:off x="8903368" y="5226518"/>
            <a:ext cx="2791327" cy="1117385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When do we use it?</a:t>
            </a:r>
          </a:p>
        </p:txBody>
      </p:sp>
      <p:sp>
        <p:nvSpPr>
          <p:cNvPr id="7" name="Google Shape;65;p15">
            <a:extLst>
              <a:ext uri="{FF2B5EF4-FFF2-40B4-BE49-F238E27FC236}">
                <a16:creationId xmlns:a16="http://schemas.microsoft.com/office/drawing/2014/main" id="{8B2D3A26-39CB-4C42-910B-A72F60A1B05C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uiExpand="1" build="p"/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1000501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do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we use the </a:t>
            </a:r>
            <a:b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present perfect?</a:t>
            </a:r>
          </a:p>
        </p:txBody>
      </p:sp>
      <p:sp>
        <p:nvSpPr>
          <p:cNvPr id="30" name="Rounded Rectangular Callout 29"/>
          <p:cNvSpPr/>
          <p:nvPr/>
        </p:nvSpPr>
        <p:spPr>
          <a:xfrm>
            <a:off x="286946" y="3006737"/>
            <a:ext cx="1946779" cy="1432432"/>
          </a:xfrm>
          <a:prstGeom prst="wedgeRoundRectCallout">
            <a:avLst>
              <a:gd name="adj1" fmla="val -23727"/>
              <a:gd name="adj2" fmla="val 65232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Look at these two examples of the present perfect and match them to the timelines.</a:t>
            </a: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365" y="4756901"/>
            <a:ext cx="1147569" cy="1147569"/>
          </a:xfrm>
          <a:prstGeom prst="rect">
            <a:avLst/>
          </a:prstGeom>
        </p:spPr>
      </p:pic>
      <p:graphicFrame>
        <p:nvGraphicFramePr>
          <p:cNvPr id="18" name="Table 50">
            <a:extLst>
              <a:ext uri="{FF2B5EF4-FFF2-40B4-BE49-F238E27FC236}">
                <a16:creationId xmlns:a16="http://schemas.microsoft.com/office/drawing/2014/main" id="{285AFA70-F88F-4DD8-B62D-DC33B1DCE9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0297999"/>
              </p:ext>
            </p:extLst>
          </p:nvPr>
        </p:nvGraphicFramePr>
        <p:xfrm>
          <a:off x="4090169" y="5011994"/>
          <a:ext cx="7605660" cy="1215256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38028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028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18339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for a past action that has a result in the present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for general past experiences which are still true (in my life up to now)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97096"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2316091"/>
                  </a:ext>
                </a:extLst>
              </a:tr>
            </a:tbl>
          </a:graphicData>
        </a:graphic>
      </p:graphicFrame>
      <p:sp>
        <p:nvSpPr>
          <p:cNvPr id="24" name="Rectángulo 23">
            <a:extLst>
              <a:ext uri="{FF2B5EF4-FFF2-40B4-BE49-F238E27FC236}">
                <a16:creationId xmlns:a16="http://schemas.microsoft.com/office/drawing/2014/main" id="{2376ECCA-4D1C-46EF-93D6-46970A23CC90}"/>
              </a:ext>
            </a:extLst>
          </p:cNvPr>
          <p:cNvSpPr/>
          <p:nvPr/>
        </p:nvSpPr>
        <p:spPr>
          <a:xfrm>
            <a:off x="2620981" y="4233681"/>
            <a:ext cx="354719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My friend has failed some of his exams, so now…</a:t>
            </a:r>
            <a:endParaRPr lang="en-US" dirty="0">
              <a:solidFill>
                <a:srgbClr val="002060"/>
              </a:solidFill>
            </a:endParaRPr>
          </a:p>
        </p:txBody>
      </p:sp>
      <p:pic>
        <p:nvPicPr>
          <p:cNvPr id="14" name="Picture 5">
            <a:extLst>
              <a:ext uri="{FF2B5EF4-FFF2-40B4-BE49-F238E27FC236}">
                <a16:creationId xmlns:a16="http://schemas.microsoft.com/office/drawing/2014/main" id="{A3DB23D2-229E-4868-AF60-65C49E03E6E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010" y="1593655"/>
            <a:ext cx="1239894" cy="1239894"/>
          </a:xfrm>
          <a:prstGeom prst="rect">
            <a:avLst/>
          </a:prstGeom>
        </p:spPr>
      </p:pic>
      <p:pic>
        <p:nvPicPr>
          <p:cNvPr id="15" name="Picture 6">
            <a:extLst>
              <a:ext uri="{FF2B5EF4-FFF2-40B4-BE49-F238E27FC236}">
                <a16:creationId xmlns:a16="http://schemas.microsoft.com/office/drawing/2014/main" id="{7772D9C8-763E-45A3-BFE5-09B84CC7373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1505" y="1455955"/>
            <a:ext cx="1239894" cy="1239894"/>
          </a:xfrm>
          <a:prstGeom prst="rect">
            <a:avLst/>
          </a:prstGeom>
        </p:spPr>
      </p:pic>
      <p:sp>
        <p:nvSpPr>
          <p:cNvPr id="16" name="Rounded Rectangular Callout 30">
            <a:extLst>
              <a:ext uri="{FF2B5EF4-FFF2-40B4-BE49-F238E27FC236}">
                <a16:creationId xmlns:a16="http://schemas.microsoft.com/office/drawing/2014/main" id="{2A494688-D15E-4713-8E7A-FF5D8F93BAE9}"/>
              </a:ext>
            </a:extLst>
          </p:cNvPr>
          <p:cNvSpPr/>
          <p:nvPr/>
        </p:nvSpPr>
        <p:spPr>
          <a:xfrm>
            <a:off x="6346209" y="1455954"/>
            <a:ext cx="3685368" cy="1273359"/>
          </a:xfrm>
          <a:prstGeom prst="wedgeRoundRectCallout">
            <a:avLst>
              <a:gd name="adj1" fmla="val 59223"/>
              <a:gd name="adj2" fmla="val -15022"/>
              <a:gd name="adj3" fmla="val 16667"/>
            </a:avLst>
          </a:prstGeom>
          <a:solidFill>
            <a:srgbClr val="FCC1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s-MX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M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y friend has failed some of his exams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, so now his parents won’t let him go away for the summer.</a:t>
            </a:r>
          </a:p>
        </p:txBody>
      </p:sp>
      <p:sp>
        <p:nvSpPr>
          <p:cNvPr id="17" name="Rounded Rectangular Callout 31">
            <a:extLst>
              <a:ext uri="{FF2B5EF4-FFF2-40B4-BE49-F238E27FC236}">
                <a16:creationId xmlns:a16="http://schemas.microsoft.com/office/drawing/2014/main" id="{2341A9F9-2F74-469D-8C18-7284F1CD6704}"/>
              </a:ext>
            </a:extLst>
          </p:cNvPr>
          <p:cNvSpPr/>
          <p:nvPr/>
        </p:nvSpPr>
        <p:spPr>
          <a:xfrm>
            <a:off x="1863947" y="1670579"/>
            <a:ext cx="2530632" cy="886061"/>
          </a:xfrm>
          <a:prstGeom prst="wedgeRoundRectCallout">
            <a:avLst>
              <a:gd name="adj1" fmla="val -57690"/>
              <a:gd name="adj2" fmla="val 13766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I’ve visited Barcelona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at least four times – </a:t>
            </a:r>
          </a:p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 love it!</a:t>
            </a:r>
          </a:p>
        </p:txBody>
      </p:sp>
      <p:grpSp>
        <p:nvGrpSpPr>
          <p:cNvPr id="19" name="Group 3">
            <a:extLst>
              <a:ext uri="{FF2B5EF4-FFF2-40B4-BE49-F238E27FC236}">
                <a16:creationId xmlns:a16="http://schemas.microsoft.com/office/drawing/2014/main" id="{FEB89FF7-4E3F-4A02-8198-4F2EEA8A164A}"/>
              </a:ext>
            </a:extLst>
          </p:cNvPr>
          <p:cNvGrpSpPr/>
          <p:nvPr/>
        </p:nvGrpSpPr>
        <p:grpSpPr>
          <a:xfrm>
            <a:off x="7475062" y="3126558"/>
            <a:ext cx="4861025" cy="604884"/>
            <a:chOff x="464550" y="4851008"/>
            <a:chExt cx="4358704" cy="604884"/>
          </a:xfrm>
        </p:grpSpPr>
        <p:cxnSp>
          <p:nvCxnSpPr>
            <p:cNvPr id="21" name="Straight Arrow Connector 7">
              <a:extLst>
                <a:ext uri="{FF2B5EF4-FFF2-40B4-BE49-F238E27FC236}">
                  <a16:creationId xmlns:a16="http://schemas.microsoft.com/office/drawing/2014/main" id="{BB52BFE0-1438-443C-B337-CCCFAE4A0539}"/>
                </a:ext>
              </a:extLst>
            </p:cNvPr>
            <p:cNvCxnSpPr>
              <a:cxnSpLocks/>
            </p:cNvCxnSpPr>
            <p:nvPr/>
          </p:nvCxnSpPr>
          <p:spPr>
            <a:xfrm>
              <a:off x="464550" y="5455891"/>
              <a:ext cx="3770693" cy="0"/>
            </a:xfrm>
            <a:prstGeom prst="straightConnector1">
              <a:avLst/>
            </a:prstGeom>
            <a:ln w="22225">
              <a:solidFill>
                <a:srgbClr val="00A7E3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Rectangle 56">
              <a:extLst>
                <a:ext uri="{FF2B5EF4-FFF2-40B4-BE49-F238E27FC236}">
                  <a16:creationId xmlns:a16="http://schemas.microsoft.com/office/drawing/2014/main" id="{4412DB92-8D91-4E8A-BB57-D2450EAEC831}"/>
                </a:ext>
              </a:extLst>
            </p:cNvPr>
            <p:cNvSpPr/>
            <p:nvPr/>
          </p:nvSpPr>
          <p:spPr>
            <a:xfrm>
              <a:off x="2588326" y="4851008"/>
              <a:ext cx="223492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>
                <a:buSzPct val="25000"/>
              </a:pPr>
              <a:r>
                <a:rPr lang="en-US" b="1" dirty="0">
                  <a:solidFill>
                    <a:srgbClr val="00A7E3"/>
                  </a:solidFill>
                  <a:latin typeface="Open Sans" charset="0"/>
                  <a:ea typeface="Open Sans" charset="0"/>
                  <a:cs typeface="Open Sans" charset="0"/>
                  <a:sym typeface="Open Sans"/>
                </a:rPr>
                <a:t>Now</a:t>
              </a:r>
            </a:p>
          </p:txBody>
        </p:sp>
        <p:cxnSp>
          <p:nvCxnSpPr>
            <p:cNvPr id="26" name="Straight Connector 9">
              <a:extLst>
                <a:ext uri="{FF2B5EF4-FFF2-40B4-BE49-F238E27FC236}">
                  <a16:creationId xmlns:a16="http://schemas.microsoft.com/office/drawing/2014/main" id="{76C6D194-9B53-4F49-AB52-5C3D80588D30}"/>
                </a:ext>
              </a:extLst>
            </p:cNvPr>
            <p:cNvCxnSpPr>
              <a:endCxn id="25" idx="2"/>
            </p:cNvCxnSpPr>
            <p:nvPr/>
          </p:nvCxnSpPr>
          <p:spPr>
            <a:xfrm flipV="1">
              <a:off x="3705790" y="5158785"/>
              <a:ext cx="0" cy="297107"/>
            </a:xfrm>
            <a:prstGeom prst="line">
              <a:avLst/>
            </a:prstGeom>
            <a:ln>
              <a:solidFill>
                <a:srgbClr val="00A7E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9" name="Entrada de lápiz 8">
                <a:extLst>
                  <a:ext uri="{FF2B5EF4-FFF2-40B4-BE49-F238E27FC236}">
                    <a16:creationId xmlns:a16="http://schemas.microsoft.com/office/drawing/2014/main" id="{DAA5445B-4073-47CB-AC7B-F31D0E4C8295}"/>
                  </a:ext>
                </a:extLst>
              </p14:cNvPr>
              <p14:cNvContentPartPr/>
              <p14:nvPr/>
            </p14:nvContentPartPr>
            <p14:xfrm>
              <a:off x="7910505" y="3445109"/>
              <a:ext cx="232920" cy="441360"/>
            </p14:xfrm>
          </p:contentPart>
        </mc:Choice>
        <mc:Fallback xmlns="">
          <p:pic>
            <p:nvPicPr>
              <p:cNvPr id="9" name="Entrada de lápiz 8">
                <a:extLst>
                  <a:ext uri="{FF2B5EF4-FFF2-40B4-BE49-F238E27FC236}">
                    <a16:creationId xmlns:a16="http://schemas.microsoft.com/office/drawing/2014/main" id="{DAA5445B-4073-47CB-AC7B-F31D0E4C8295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901505" y="3436469"/>
                <a:ext cx="250560" cy="459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49" name="Entrada de lápiz 48">
                <a:extLst>
                  <a:ext uri="{FF2B5EF4-FFF2-40B4-BE49-F238E27FC236}">
                    <a16:creationId xmlns:a16="http://schemas.microsoft.com/office/drawing/2014/main" id="{B2E739CB-1C2F-4B8A-AF9D-FA9F102F1F56}"/>
                  </a:ext>
                </a:extLst>
              </p14:cNvPr>
              <p14:cNvContentPartPr/>
              <p14:nvPr/>
            </p14:nvContentPartPr>
            <p14:xfrm>
              <a:off x="10079145" y="3523589"/>
              <a:ext cx="297360" cy="333000"/>
            </p14:xfrm>
          </p:contentPart>
        </mc:Choice>
        <mc:Fallback xmlns="">
          <p:pic>
            <p:nvPicPr>
              <p:cNvPr id="49" name="Entrada de lápiz 48">
                <a:extLst>
                  <a:ext uri="{FF2B5EF4-FFF2-40B4-BE49-F238E27FC236}">
                    <a16:creationId xmlns:a16="http://schemas.microsoft.com/office/drawing/2014/main" id="{B2E739CB-1C2F-4B8A-AF9D-FA9F102F1F56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0070145" y="3514589"/>
                <a:ext cx="315000" cy="350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50" name="Entrada de lápiz 49">
                <a:extLst>
                  <a:ext uri="{FF2B5EF4-FFF2-40B4-BE49-F238E27FC236}">
                    <a16:creationId xmlns:a16="http://schemas.microsoft.com/office/drawing/2014/main" id="{AA7D857A-DD9B-4B4E-8939-9144B24178D6}"/>
                  </a:ext>
                </a:extLst>
              </p14:cNvPr>
              <p14:cNvContentPartPr/>
              <p14:nvPr/>
            </p14:nvContentPartPr>
            <p14:xfrm>
              <a:off x="9374625" y="3456629"/>
              <a:ext cx="321480" cy="486360"/>
            </p14:xfrm>
          </p:contentPart>
        </mc:Choice>
        <mc:Fallback xmlns="">
          <p:pic>
            <p:nvPicPr>
              <p:cNvPr id="50" name="Entrada de lápiz 49">
                <a:extLst>
                  <a:ext uri="{FF2B5EF4-FFF2-40B4-BE49-F238E27FC236}">
                    <a16:creationId xmlns:a16="http://schemas.microsoft.com/office/drawing/2014/main" id="{AA7D857A-DD9B-4B4E-8939-9144B24178D6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9365625" y="3447629"/>
                <a:ext cx="339120" cy="504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51" name="Entrada de lápiz 50">
                <a:extLst>
                  <a:ext uri="{FF2B5EF4-FFF2-40B4-BE49-F238E27FC236}">
                    <a16:creationId xmlns:a16="http://schemas.microsoft.com/office/drawing/2014/main" id="{E0FD0D7D-8A81-4527-BB7F-D8C17159A954}"/>
                  </a:ext>
                </a:extLst>
              </p14:cNvPr>
              <p14:cNvContentPartPr/>
              <p14:nvPr/>
            </p14:nvContentPartPr>
            <p14:xfrm>
              <a:off x="8658585" y="3507029"/>
              <a:ext cx="291960" cy="440280"/>
            </p14:xfrm>
          </p:contentPart>
        </mc:Choice>
        <mc:Fallback xmlns="">
          <p:pic>
            <p:nvPicPr>
              <p:cNvPr id="51" name="Entrada de lápiz 50">
                <a:extLst>
                  <a:ext uri="{FF2B5EF4-FFF2-40B4-BE49-F238E27FC236}">
                    <a16:creationId xmlns:a16="http://schemas.microsoft.com/office/drawing/2014/main" id="{E0FD0D7D-8A81-4527-BB7F-D8C17159A954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8649945" y="3498389"/>
                <a:ext cx="309600" cy="457920"/>
              </a:xfrm>
              <a:prstGeom prst="rect">
                <a:avLst/>
              </a:prstGeom>
            </p:spPr>
          </p:pic>
        </mc:Fallback>
      </mc:AlternateContent>
      <p:cxnSp>
        <p:nvCxnSpPr>
          <p:cNvPr id="54" name="Straight Arrow Connector 67">
            <a:extLst>
              <a:ext uri="{FF2B5EF4-FFF2-40B4-BE49-F238E27FC236}">
                <a16:creationId xmlns:a16="http://schemas.microsoft.com/office/drawing/2014/main" id="{873C3AE5-C771-4D8B-AA65-5ECE007B14C1}"/>
              </a:ext>
            </a:extLst>
          </p:cNvPr>
          <p:cNvCxnSpPr>
            <a:cxnSpLocks/>
          </p:cNvCxnSpPr>
          <p:nvPr/>
        </p:nvCxnSpPr>
        <p:spPr>
          <a:xfrm flipV="1">
            <a:off x="7572762" y="4081001"/>
            <a:ext cx="3517077" cy="2940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7">
            <a:extLst>
              <a:ext uri="{FF2B5EF4-FFF2-40B4-BE49-F238E27FC236}">
                <a16:creationId xmlns:a16="http://schemas.microsoft.com/office/drawing/2014/main" id="{88457270-CA56-4981-9CCD-70AA6803FC0D}"/>
              </a:ext>
            </a:extLst>
          </p:cNvPr>
          <p:cNvSpPr/>
          <p:nvPr/>
        </p:nvSpPr>
        <p:spPr>
          <a:xfrm>
            <a:off x="7721692" y="4200352"/>
            <a:ext cx="294338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SzPct val="25000"/>
            </a:pPr>
            <a:r>
              <a:rPr lang="es-MX" b="1" dirty="0" err="1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My</a:t>
            </a:r>
            <a:r>
              <a:rPr lang="es-MX" b="1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es-MX" b="1" dirty="0" err="1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life</a:t>
            </a:r>
            <a:endParaRPr lang="en-US" b="1" dirty="0">
              <a:solidFill>
                <a:schemeClr val="tx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grpSp>
        <p:nvGrpSpPr>
          <p:cNvPr id="63" name="Group 3">
            <a:extLst>
              <a:ext uri="{FF2B5EF4-FFF2-40B4-BE49-F238E27FC236}">
                <a16:creationId xmlns:a16="http://schemas.microsoft.com/office/drawing/2014/main" id="{71FDC14C-31AF-44BB-8582-12824DCF3443}"/>
              </a:ext>
            </a:extLst>
          </p:cNvPr>
          <p:cNvGrpSpPr/>
          <p:nvPr/>
        </p:nvGrpSpPr>
        <p:grpSpPr>
          <a:xfrm>
            <a:off x="2669168" y="3076532"/>
            <a:ext cx="4861025" cy="604884"/>
            <a:chOff x="464550" y="4851008"/>
            <a:chExt cx="4358704" cy="604884"/>
          </a:xfrm>
        </p:grpSpPr>
        <p:cxnSp>
          <p:nvCxnSpPr>
            <p:cNvPr id="64" name="Straight Arrow Connector 7">
              <a:extLst>
                <a:ext uri="{FF2B5EF4-FFF2-40B4-BE49-F238E27FC236}">
                  <a16:creationId xmlns:a16="http://schemas.microsoft.com/office/drawing/2014/main" id="{0CACA885-603A-467A-908B-8E563243A080}"/>
                </a:ext>
              </a:extLst>
            </p:cNvPr>
            <p:cNvCxnSpPr>
              <a:cxnSpLocks/>
            </p:cNvCxnSpPr>
            <p:nvPr/>
          </p:nvCxnSpPr>
          <p:spPr>
            <a:xfrm>
              <a:off x="464550" y="5455891"/>
              <a:ext cx="3770693" cy="0"/>
            </a:xfrm>
            <a:prstGeom prst="straightConnector1">
              <a:avLst/>
            </a:prstGeom>
            <a:ln w="22225">
              <a:solidFill>
                <a:srgbClr val="00A7E3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Rectangle 56">
              <a:extLst>
                <a:ext uri="{FF2B5EF4-FFF2-40B4-BE49-F238E27FC236}">
                  <a16:creationId xmlns:a16="http://schemas.microsoft.com/office/drawing/2014/main" id="{F0AEB47F-1C44-496D-9DE9-636E639E9A00}"/>
                </a:ext>
              </a:extLst>
            </p:cNvPr>
            <p:cNvSpPr/>
            <p:nvPr/>
          </p:nvSpPr>
          <p:spPr>
            <a:xfrm>
              <a:off x="2588326" y="4851008"/>
              <a:ext cx="223492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>
                <a:buSzPct val="25000"/>
              </a:pPr>
              <a:r>
                <a:rPr lang="en-US" b="1" dirty="0">
                  <a:solidFill>
                    <a:srgbClr val="00A7E3"/>
                  </a:solidFill>
                  <a:latin typeface="Open Sans" charset="0"/>
                  <a:ea typeface="Open Sans" charset="0"/>
                  <a:cs typeface="Open Sans" charset="0"/>
                  <a:sym typeface="Open Sans"/>
                </a:rPr>
                <a:t>Now</a:t>
              </a:r>
            </a:p>
          </p:txBody>
        </p:sp>
        <p:cxnSp>
          <p:nvCxnSpPr>
            <p:cNvPr id="66" name="Straight Connector 9">
              <a:extLst>
                <a:ext uri="{FF2B5EF4-FFF2-40B4-BE49-F238E27FC236}">
                  <a16:creationId xmlns:a16="http://schemas.microsoft.com/office/drawing/2014/main" id="{42C7CC1B-6FB5-4407-BBF3-2739761D7B52}"/>
                </a:ext>
              </a:extLst>
            </p:cNvPr>
            <p:cNvCxnSpPr>
              <a:endCxn id="65" idx="2"/>
            </p:cNvCxnSpPr>
            <p:nvPr/>
          </p:nvCxnSpPr>
          <p:spPr>
            <a:xfrm flipV="1">
              <a:off x="3705790" y="5158785"/>
              <a:ext cx="0" cy="297107"/>
            </a:xfrm>
            <a:prstGeom prst="line">
              <a:avLst/>
            </a:prstGeom>
            <a:ln>
              <a:solidFill>
                <a:srgbClr val="00A7E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70" name="Entrada de lápiz 69">
                <a:extLst>
                  <a:ext uri="{FF2B5EF4-FFF2-40B4-BE49-F238E27FC236}">
                    <a16:creationId xmlns:a16="http://schemas.microsoft.com/office/drawing/2014/main" id="{8E7D589D-A88D-4924-A4D6-C112E09EDBE0}"/>
                  </a:ext>
                </a:extLst>
              </p14:cNvPr>
              <p14:cNvContentPartPr/>
              <p14:nvPr/>
            </p14:nvContentPartPr>
            <p14:xfrm>
              <a:off x="4510466" y="3531778"/>
              <a:ext cx="291960" cy="440280"/>
            </p14:xfrm>
          </p:contentPart>
        </mc:Choice>
        <mc:Fallback xmlns="">
          <p:pic>
            <p:nvPicPr>
              <p:cNvPr id="70" name="Entrada de lápiz 69">
                <a:extLst>
                  <a:ext uri="{FF2B5EF4-FFF2-40B4-BE49-F238E27FC236}">
                    <a16:creationId xmlns:a16="http://schemas.microsoft.com/office/drawing/2014/main" id="{8E7D589D-A88D-4924-A4D6-C112E09EDBE0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4501826" y="3523138"/>
                <a:ext cx="309600" cy="457920"/>
              </a:xfrm>
              <a:prstGeom prst="rect">
                <a:avLst/>
              </a:prstGeom>
            </p:spPr>
          </p:pic>
        </mc:Fallback>
      </mc:AlternateContent>
      <p:sp>
        <p:nvSpPr>
          <p:cNvPr id="88" name="Rectángulo 87">
            <a:extLst>
              <a:ext uri="{FF2B5EF4-FFF2-40B4-BE49-F238E27FC236}">
                <a16:creationId xmlns:a16="http://schemas.microsoft.com/office/drawing/2014/main" id="{6F440890-2496-4B6F-916A-DE5D2C83AC98}"/>
              </a:ext>
            </a:extLst>
          </p:cNvPr>
          <p:cNvSpPr/>
          <p:nvPr/>
        </p:nvSpPr>
        <p:spPr>
          <a:xfrm>
            <a:off x="2699802" y="2833549"/>
            <a:ext cx="417937" cy="4146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1</a:t>
            </a:r>
            <a:endParaRPr lang="en-US" dirty="0"/>
          </a:p>
        </p:txBody>
      </p:sp>
      <p:sp>
        <p:nvSpPr>
          <p:cNvPr id="89" name="Rectángulo 88">
            <a:extLst>
              <a:ext uri="{FF2B5EF4-FFF2-40B4-BE49-F238E27FC236}">
                <a16:creationId xmlns:a16="http://schemas.microsoft.com/office/drawing/2014/main" id="{E6C1F784-936A-4685-AB4E-9C24733C1021}"/>
              </a:ext>
            </a:extLst>
          </p:cNvPr>
          <p:cNvSpPr/>
          <p:nvPr/>
        </p:nvSpPr>
        <p:spPr>
          <a:xfrm>
            <a:off x="7475062" y="2849577"/>
            <a:ext cx="417937" cy="4146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2</a:t>
            </a:r>
            <a:endParaRPr lang="en-US" dirty="0"/>
          </a:p>
        </p:txBody>
      </p:sp>
      <p:sp>
        <p:nvSpPr>
          <p:cNvPr id="90" name="Rectángulo 89">
            <a:extLst>
              <a:ext uri="{FF2B5EF4-FFF2-40B4-BE49-F238E27FC236}">
                <a16:creationId xmlns:a16="http://schemas.microsoft.com/office/drawing/2014/main" id="{79D98923-0A2B-4C8E-829C-1AE786AA1F58}"/>
              </a:ext>
            </a:extLst>
          </p:cNvPr>
          <p:cNvSpPr/>
          <p:nvPr/>
        </p:nvSpPr>
        <p:spPr>
          <a:xfrm>
            <a:off x="7457211" y="4545828"/>
            <a:ext cx="434342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I’ve visited Barcelona at least four times.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91" name="Rounded Rectangular Callout 29">
            <a:extLst>
              <a:ext uri="{FF2B5EF4-FFF2-40B4-BE49-F238E27FC236}">
                <a16:creationId xmlns:a16="http://schemas.microsoft.com/office/drawing/2014/main" id="{8808132A-AAF1-4B92-B341-8266315E0B28}"/>
              </a:ext>
            </a:extLst>
          </p:cNvPr>
          <p:cNvSpPr/>
          <p:nvPr/>
        </p:nvSpPr>
        <p:spPr>
          <a:xfrm>
            <a:off x="1863947" y="4922448"/>
            <a:ext cx="1946779" cy="1064513"/>
          </a:xfrm>
          <a:prstGeom prst="wedgeRoundRectCallout">
            <a:avLst>
              <a:gd name="adj1" fmla="val -60882"/>
              <a:gd name="adj2" fmla="val -11692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Now match the examples and timelines to the uses.</a:t>
            </a:r>
          </a:p>
        </p:txBody>
      </p:sp>
      <p:sp>
        <p:nvSpPr>
          <p:cNvPr id="3" name="Arrow: Curved Down 2">
            <a:extLst>
              <a:ext uri="{FF2B5EF4-FFF2-40B4-BE49-F238E27FC236}">
                <a16:creationId xmlns:a16="http://schemas.microsoft.com/office/drawing/2014/main" id="{B5AD4098-3B55-4E49-818D-D4CD97FAEEA5}"/>
              </a:ext>
            </a:extLst>
          </p:cNvPr>
          <p:cNvSpPr/>
          <p:nvPr/>
        </p:nvSpPr>
        <p:spPr>
          <a:xfrm rot="20992815">
            <a:off x="4640453" y="2791174"/>
            <a:ext cx="1755876" cy="534134"/>
          </a:xfrm>
          <a:prstGeom prst="curvedDownArrow">
            <a:avLst>
              <a:gd name="adj1" fmla="val 25000"/>
              <a:gd name="adj2" fmla="val 50000"/>
              <a:gd name="adj3" fmla="val 40802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3D4EE723-791F-4575-B722-EC1D52951F82}"/>
              </a:ext>
            </a:extLst>
          </p:cNvPr>
          <p:cNvSpPr/>
          <p:nvPr/>
        </p:nvSpPr>
        <p:spPr>
          <a:xfrm>
            <a:off x="5807223" y="2742587"/>
            <a:ext cx="1028769" cy="104320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Google Shape;65;p15">
            <a:extLst>
              <a:ext uri="{FF2B5EF4-FFF2-40B4-BE49-F238E27FC236}">
                <a16:creationId xmlns:a16="http://schemas.microsoft.com/office/drawing/2014/main" id="{02132373-F3FB-42F8-BADA-09D65CAF0E48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0.00417 L 0.12448 0.19885 " pathEditMode="relative" rAng="0" ptsTypes="AA">
                                      <p:cBhvr>
                                        <p:cTn id="67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224" y="97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4.81481E-6 L 0.03698 0.15532 " pathEditMode="relative" rAng="0" ptsTypes="AA">
                                      <p:cBhvr>
                                        <p:cTn id="71" dur="2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49" y="77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24" grpId="0"/>
      <p:bldP spid="24" grpId="1"/>
      <p:bldP spid="56" grpId="0"/>
      <p:bldP spid="88" grpId="0" animBg="1"/>
      <p:bldP spid="89" grpId="0" animBg="1"/>
      <p:bldP spid="90" grpId="0"/>
      <p:bldP spid="90" grpId="1"/>
      <p:bldP spid="91" grpId="0" animBg="1"/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1000501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do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we use the </a:t>
            </a:r>
            <a:b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present perfect?</a:t>
            </a:r>
          </a:p>
        </p:txBody>
      </p:sp>
      <p:sp>
        <p:nvSpPr>
          <p:cNvPr id="30" name="Rounded Rectangular Callout 29"/>
          <p:cNvSpPr/>
          <p:nvPr/>
        </p:nvSpPr>
        <p:spPr>
          <a:xfrm>
            <a:off x="1713135" y="4956292"/>
            <a:ext cx="2716000" cy="862157"/>
          </a:xfrm>
          <a:prstGeom prst="wedgeRoundRectCallout">
            <a:avLst>
              <a:gd name="adj1" fmla="val -55887"/>
              <a:gd name="adj2" fmla="val 20909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s-MX" sz="1600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Although</a:t>
            </a:r>
            <a:r>
              <a:rPr lang="es-MX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s-MX" sz="1600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this</a:t>
            </a:r>
            <a:r>
              <a:rPr lang="es-MX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s-MX" sz="1600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is</a:t>
            </a:r>
            <a:r>
              <a:rPr lang="es-MX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a </a:t>
            </a:r>
            <a:r>
              <a:rPr lang="es-MX" sz="1600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past</a:t>
            </a:r>
            <a:r>
              <a:rPr lang="es-MX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s-MX" sz="1600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action</a:t>
            </a:r>
            <a:r>
              <a:rPr lang="es-MX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, </a:t>
            </a:r>
            <a:r>
              <a:rPr lang="es-MX" sz="1600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the</a:t>
            </a:r>
            <a:r>
              <a:rPr lang="es-MX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s-MX" sz="1600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consequence</a:t>
            </a:r>
            <a:r>
              <a:rPr lang="es-MX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s-MX" sz="1600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is</a:t>
            </a:r>
            <a:r>
              <a:rPr lang="es-MX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in </a:t>
            </a:r>
            <a:r>
              <a:rPr lang="es-MX" sz="1600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the</a:t>
            </a:r>
            <a:r>
              <a:rPr lang="es-MX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s-MX" sz="1600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present</a:t>
            </a:r>
            <a:r>
              <a:rPr lang="es-MX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lang="en-US" sz="1600" dirty="0">
              <a:solidFill>
                <a:schemeClr val="bg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114" y="5064200"/>
            <a:ext cx="1147569" cy="1147569"/>
          </a:xfrm>
          <a:prstGeom prst="rect">
            <a:avLst/>
          </a:prstGeom>
        </p:spPr>
      </p:pic>
      <p:graphicFrame>
        <p:nvGraphicFramePr>
          <p:cNvPr id="18" name="Table 50">
            <a:extLst>
              <a:ext uri="{FF2B5EF4-FFF2-40B4-BE49-F238E27FC236}">
                <a16:creationId xmlns:a16="http://schemas.microsoft.com/office/drawing/2014/main" id="{285AFA70-F88F-4DD8-B62D-DC33B1DCE9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6267931"/>
              </p:ext>
            </p:extLst>
          </p:nvPr>
        </p:nvGraphicFramePr>
        <p:xfrm>
          <a:off x="628496" y="1736523"/>
          <a:ext cx="10822606" cy="304800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54113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113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18339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for a past action that has a result in the present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for general past experiences which are still true </a:t>
                      </a:r>
                    </a:p>
                    <a:p>
                      <a:pPr algn="ctr"/>
                      <a:r>
                        <a:rPr lang="en-GB" sz="14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(in my life up to now)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97096"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2316091"/>
                  </a:ext>
                </a:extLst>
              </a:tr>
            </a:tbl>
          </a:graphicData>
        </a:graphic>
      </p:graphicFrame>
      <p:sp>
        <p:nvSpPr>
          <p:cNvPr id="16" name="Rounded Rectangular Callout 30">
            <a:extLst>
              <a:ext uri="{FF2B5EF4-FFF2-40B4-BE49-F238E27FC236}">
                <a16:creationId xmlns:a16="http://schemas.microsoft.com/office/drawing/2014/main" id="{2A494688-D15E-4713-8E7A-FF5D8F93BAE9}"/>
              </a:ext>
            </a:extLst>
          </p:cNvPr>
          <p:cNvSpPr/>
          <p:nvPr/>
        </p:nvSpPr>
        <p:spPr>
          <a:xfrm>
            <a:off x="853899" y="3745719"/>
            <a:ext cx="4648885" cy="888070"/>
          </a:xfrm>
          <a:prstGeom prst="wedgeRoundRectCallout">
            <a:avLst>
              <a:gd name="adj1" fmla="val 55407"/>
              <a:gd name="adj2" fmla="val -19309"/>
              <a:gd name="adj3" fmla="val 16667"/>
            </a:avLst>
          </a:prstGeom>
          <a:solidFill>
            <a:srgbClr val="FCC1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s-MX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M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y friend has failed some of his exams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, so now his parents won’t let him go away for the summer.</a:t>
            </a:r>
          </a:p>
        </p:txBody>
      </p:sp>
      <p:sp>
        <p:nvSpPr>
          <p:cNvPr id="17" name="Rounded Rectangular Callout 31">
            <a:extLst>
              <a:ext uri="{FF2B5EF4-FFF2-40B4-BE49-F238E27FC236}">
                <a16:creationId xmlns:a16="http://schemas.microsoft.com/office/drawing/2014/main" id="{2341A9F9-2F74-469D-8C18-7284F1CD6704}"/>
              </a:ext>
            </a:extLst>
          </p:cNvPr>
          <p:cNvSpPr/>
          <p:nvPr/>
        </p:nvSpPr>
        <p:spPr>
          <a:xfrm>
            <a:off x="6553801" y="4006820"/>
            <a:ext cx="4648885" cy="626969"/>
          </a:xfrm>
          <a:prstGeom prst="wedgeRoundRectCallout">
            <a:avLst>
              <a:gd name="adj1" fmla="val -57690"/>
              <a:gd name="adj2" fmla="val 13766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I’ve visited Barcelona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at least four times – </a:t>
            </a:r>
          </a:p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 love it!</a:t>
            </a:r>
          </a:p>
        </p:txBody>
      </p:sp>
      <p:grpSp>
        <p:nvGrpSpPr>
          <p:cNvPr id="19" name="Group 3">
            <a:extLst>
              <a:ext uri="{FF2B5EF4-FFF2-40B4-BE49-F238E27FC236}">
                <a16:creationId xmlns:a16="http://schemas.microsoft.com/office/drawing/2014/main" id="{FEB89FF7-4E3F-4A02-8198-4F2EEA8A164A}"/>
              </a:ext>
            </a:extLst>
          </p:cNvPr>
          <p:cNvGrpSpPr/>
          <p:nvPr/>
        </p:nvGrpSpPr>
        <p:grpSpPr>
          <a:xfrm>
            <a:off x="6509712" y="2472529"/>
            <a:ext cx="4861025" cy="604884"/>
            <a:chOff x="464550" y="4851008"/>
            <a:chExt cx="4358704" cy="604884"/>
          </a:xfrm>
        </p:grpSpPr>
        <p:cxnSp>
          <p:nvCxnSpPr>
            <p:cNvPr id="21" name="Straight Arrow Connector 7">
              <a:extLst>
                <a:ext uri="{FF2B5EF4-FFF2-40B4-BE49-F238E27FC236}">
                  <a16:creationId xmlns:a16="http://schemas.microsoft.com/office/drawing/2014/main" id="{BB52BFE0-1438-443C-B337-CCCFAE4A0539}"/>
                </a:ext>
              </a:extLst>
            </p:cNvPr>
            <p:cNvCxnSpPr>
              <a:cxnSpLocks/>
            </p:cNvCxnSpPr>
            <p:nvPr/>
          </p:nvCxnSpPr>
          <p:spPr>
            <a:xfrm>
              <a:off x="464550" y="5455891"/>
              <a:ext cx="3770693" cy="0"/>
            </a:xfrm>
            <a:prstGeom prst="straightConnector1">
              <a:avLst/>
            </a:prstGeom>
            <a:ln w="22225">
              <a:solidFill>
                <a:srgbClr val="00A7E3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Rectangle 56">
              <a:extLst>
                <a:ext uri="{FF2B5EF4-FFF2-40B4-BE49-F238E27FC236}">
                  <a16:creationId xmlns:a16="http://schemas.microsoft.com/office/drawing/2014/main" id="{4412DB92-8D91-4E8A-BB57-D2450EAEC831}"/>
                </a:ext>
              </a:extLst>
            </p:cNvPr>
            <p:cNvSpPr/>
            <p:nvPr/>
          </p:nvSpPr>
          <p:spPr>
            <a:xfrm>
              <a:off x="2588326" y="4851008"/>
              <a:ext cx="223492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>
                <a:buSzPct val="25000"/>
              </a:pPr>
              <a:r>
                <a:rPr lang="en-US" b="1" dirty="0">
                  <a:solidFill>
                    <a:srgbClr val="00A7E3"/>
                  </a:solidFill>
                  <a:latin typeface="Open Sans" charset="0"/>
                  <a:ea typeface="Open Sans" charset="0"/>
                  <a:cs typeface="Open Sans" charset="0"/>
                  <a:sym typeface="Open Sans"/>
                </a:rPr>
                <a:t>Now</a:t>
              </a:r>
            </a:p>
          </p:txBody>
        </p:sp>
        <p:cxnSp>
          <p:nvCxnSpPr>
            <p:cNvPr id="26" name="Straight Connector 9">
              <a:extLst>
                <a:ext uri="{FF2B5EF4-FFF2-40B4-BE49-F238E27FC236}">
                  <a16:creationId xmlns:a16="http://schemas.microsoft.com/office/drawing/2014/main" id="{76C6D194-9B53-4F49-AB52-5C3D80588D30}"/>
                </a:ext>
              </a:extLst>
            </p:cNvPr>
            <p:cNvCxnSpPr>
              <a:endCxn id="25" idx="2"/>
            </p:cNvCxnSpPr>
            <p:nvPr/>
          </p:nvCxnSpPr>
          <p:spPr>
            <a:xfrm flipV="1">
              <a:off x="3705790" y="5158785"/>
              <a:ext cx="0" cy="297107"/>
            </a:xfrm>
            <a:prstGeom prst="line">
              <a:avLst/>
            </a:prstGeom>
            <a:ln>
              <a:solidFill>
                <a:srgbClr val="00A7E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9" name="Entrada de lápiz 8">
                <a:extLst>
                  <a:ext uri="{FF2B5EF4-FFF2-40B4-BE49-F238E27FC236}">
                    <a16:creationId xmlns:a16="http://schemas.microsoft.com/office/drawing/2014/main" id="{DAA5445B-4073-47CB-AC7B-F31D0E4C8295}"/>
                  </a:ext>
                </a:extLst>
              </p14:cNvPr>
              <p14:cNvContentPartPr/>
              <p14:nvPr/>
            </p14:nvContentPartPr>
            <p14:xfrm>
              <a:off x="6945155" y="2791080"/>
              <a:ext cx="232920" cy="441360"/>
            </p14:xfrm>
          </p:contentPart>
        </mc:Choice>
        <mc:Fallback xmlns="">
          <p:pic>
            <p:nvPicPr>
              <p:cNvPr id="9" name="Entrada de lápiz 8">
                <a:extLst>
                  <a:ext uri="{FF2B5EF4-FFF2-40B4-BE49-F238E27FC236}">
                    <a16:creationId xmlns:a16="http://schemas.microsoft.com/office/drawing/2014/main" id="{DAA5445B-4073-47CB-AC7B-F31D0E4C8295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936155" y="2782440"/>
                <a:ext cx="250560" cy="459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49" name="Entrada de lápiz 48">
                <a:extLst>
                  <a:ext uri="{FF2B5EF4-FFF2-40B4-BE49-F238E27FC236}">
                    <a16:creationId xmlns:a16="http://schemas.microsoft.com/office/drawing/2014/main" id="{B2E739CB-1C2F-4B8A-AF9D-FA9F102F1F56}"/>
                  </a:ext>
                </a:extLst>
              </p14:cNvPr>
              <p14:cNvContentPartPr/>
              <p14:nvPr/>
            </p14:nvContentPartPr>
            <p14:xfrm>
              <a:off x="9113795" y="2869560"/>
              <a:ext cx="297360" cy="333000"/>
            </p14:xfrm>
          </p:contentPart>
        </mc:Choice>
        <mc:Fallback xmlns="">
          <p:pic>
            <p:nvPicPr>
              <p:cNvPr id="49" name="Entrada de lápiz 48">
                <a:extLst>
                  <a:ext uri="{FF2B5EF4-FFF2-40B4-BE49-F238E27FC236}">
                    <a16:creationId xmlns:a16="http://schemas.microsoft.com/office/drawing/2014/main" id="{B2E739CB-1C2F-4B8A-AF9D-FA9F102F1F56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9104795" y="2860560"/>
                <a:ext cx="315000" cy="350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50" name="Entrada de lápiz 49">
                <a:extLst>
                  <a:ext uri="{FF2B5EF4-FFF2-40B4-BE49-F238E27FC236}">
                    <a16:creationId xmlns:a16="http://schemas.microsoft.com/office/drawing/2014/main" id="{AA7D857A-DD9B-4B4E-8939-9144B24178D6}"/>
                  </a:ext>
                </a:extLst>
              </p14:cNvPr>
              <p14:cNvContentPartPr/>
              <p14:nvPr/>
            </p14:nvContentPartPr>
            <p14:xfrm>
              <a:off x="8409275" y="2802600"/>
              <a:ext cx="321480" cy="486360"/>
            </p14:xfrm>
          </p:contentPart>
        </mc:Choice>
        <mc:Fallback xmlns="">
          <p:pic>
            <p:nvPicPr>
              <p:cNvPr id="50" name="Entrada de lápiz 49">
                <a:extLst>
                  <a:ext uri="{FF2B5EF4-FFF2-40B4-BE49-F238E27FC236}">
                    <a16:creationId xmlns:a16="http://schemas.microsoft.com/office/drawing/2014/main" id="{AA7D857A-DD9B-4B4E-8939-9144B24178D6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8400275" y="2793600"/>
                <a:ext cx="339120" cy="504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51" name="Entrada de lápiz 50">
                <a:extLst>
                  <a:ext uri="{FF2B5EF4-FFF2-40B4-BE49-F238E27FC236}">
                    <a16:creationId xmlns:a16="http://schemas.microsoft.com/office/drawing/2014/main" id="{E0FD0D7D-8A81-4527-BB7F-D8C17159A954}"/>
                  </a:ext>
                </a:extLst>
              </p14:cNvPr>
              <p14:cNvContentPartPr/>
              <p14:nvPr/>
            </p14:nvContentPartPr>
            <p14:xfrm>
              <a:off x="7693235" y="2853000"/>
              <a:ext cx="291960" cy="440280"/>
            </p14:xfrm>
          </p:contentPart>
        </mc:Choice>
        <mc:Fallback xmlns="">
          <p:pic>
            <p:nvPicPr>
              <p:cNvPr id="51" name="Entrada de lápiz 50">
                <a:extLst>
                  <a:ext uri="{FF2B5EF4-FFF2-40B4-BE49-F238E27FC236}">
                    <a16:creationId xmlns:a16="http://schemas.microsoft.com/office/drawing/2014/main" id="{E0FD0D7D-8A81-4527-BB7F-D8C17159A954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7684595" y="2844360"/>
                <a:ext cx="309600" cy="457920"/>
              </a:xfrm>
              <a:prstGeom prst="rect">
                <a:avLst/>
              </a:prstGeom>
            </p:spPr>
          </p:pic>
        </mc:Fallback>
      </mc:AlternateContent>
      <p:cxnSp>
        <p:nvCxnSpPr>
          <p:cNvPr id="54" name="Straight Arrow Connector 67">
            <a:extLst>
              <a:ext uri="{FF2B5EF4-FFF2-40B4-BE49-F238E27FC236}">
                <a16:creationId xmlns:a16="http://schemas.microsoft.com/office/drawing/2014/main" id="{873C3AE5-C771-4D8B-AA65-5ECE007B14C1}"/>
              </a:ext>
            </a:extLst>
          </p:cNvPr>
          <p:cNvCxnSpPr>
            <a:cxnSpLocks/>
          </p:cNvCxnSpPr>
          <p:nvPr/>
        </p:nvCxnSpPr>
        <p:spPr>
          <a:xfrm flipV="1">
            <a:off x="6607412" y="3426972"/>
            <a:ext cx="3517077" cy="2940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7">
            <a:extLst>
              <a:ext uri="{FF2B5EF4-FFF2-40B4-BE49-F238E27FC236}">
                <a16:creationId xmlns:a16="http://schemas.microsoft.com/office/drawing/2014/main" id="{88457270-CA56-4981-9CCD-70AA6803FC0D}"/>
              </a:ext>
            </a:extLst>
          </p:cNvPr>
          <p:cNvSpPr/>
          <p:nvPr/>
        </p:nvSpPr>
        <p:spPr>
          <a:xfrm>
            <a:off x="6756342" y="3546323"/>
            <a:ext cx="294338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SzPct val="25000"/>
            </a:pPr>
            <a:r>
              <a:rPr lang="es-MX" b="1" dirty="0" err="1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My</a:t>
            </a:r>
            <a:r>
              <a:rPr lang="es-MX" b="1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es-MX" b="1" dirty="0" err="1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life</a:t>
            </a:r>
            <a:endParaRPr lang="en-US" b="1" dirty="0">
              <a:solidFill>
                <a:schemeClr val="tx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grpSp>
        <p:nvGrpSpPr>
          <p:cNvPr id="63" name="Group 3">
            <a:extLst>
              <a:ext uri="{FF2B5EF4-FFF2-40B4-BE49-F238E27FC236}">
                <a16:creationId xmlns:a16="http://schemas.microsoft.com/office/drawing/2014/main" id="{71FDC14C-31AF-44BB-8582-12824DCF3443}"/>
              </a:ext>
            </a:extLst>
          </p:cNvPr>
          <p:cNvGrpSpPr/>
          <p:nvPr/>
        </p:nvGrpSpPr>
        <p:grpSpPr>
          <a:xfrm>
            <a:off x="1075718" y="2433746"/>
            <a:ext cx="4861025" cy="604884"/>
            <a:chOff x="464550" y="4851008"/>
            <a:chExt cx="4358704" cy="604884"/>
          </a:xfrm>
        </p:grpSpPr>
        <p:cxnSp>
          <p:nvCxnSpPr>
            <p:cNvPr id="64" name="Straight Arrow Connector 7">
              <a:extLst>
                <a:ext uri="{FF2B5EF4-FFF2-40B4-BE49-F238E27FC236}">
                  <a16:creationId xmlns:a16="http://schemas.microsoft.com/office/drawing/2014/main" id="{0CACA885-603A-467A-908B-8E563243A080}"/>
                </a:ext>
              </a:extLst>
            </p:cNvPr>
            <p:cNvCxnSpPr>
              <a:cxnSpLocks/>
            </p:cNvCxnSpPr>
            <p:nvPr/>
          </p:nvCxnSpPr>
          <p:spPr>
            <a:xfrm>
              <a:off x="464550" y="5455891"/>
              <a:ext cx="3770693" cy="0"/>
            </a:xfrm>
            <a:prstGeom prst="straightConnector1">
              <a:avLst/>
            </a:prstGeom>
            <a:ln w="22225">
              <a:solidFill>
                <a:srgbClr val="00A7E3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Rectangle 56">
              <a:extLst>
                <a:ext uri="{FF2B5EF4-FFF2-40B4-BE49-F238E27FC236}">
                  <a16:creationId xmlns:a16="http://schemas.microsoft.com/office/drawing/2014/main" id="{F0AEB47F-1C44-496D-9DE9-636E639E9A00}"/>
                </a:ext>
              </a:extLst>
            </p:cNvPr>
            <p:cNvSpPr/>
            <p:nvPr/>
          </p:nvSpPr>
          <p:spPr>
            <a:xfrm>
              <a:off x="2588326" y="4851008"/>
              <a:ext cx="223492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>
                <a:buSzPct val="25000"/>
              </a:pPr>
              <a:r>
                <a:rPr lang="en-US" b="1" dirty="0">
                  <a:solidFill>
                    <a:srgbClr val="00A7E3"/>
                  </a:solidFill>
                  <a:latin typeface="Open Sans" charset="0"/>
                  <a:ea typeface="Open Sans" charset="0"/>
                  <a:cs typeface="Open Sans" charset="0"/>
                  <a:sym typeface="Open Sans"/>
                </a:rPr>
                <a:t>Now</a:t>
              </a:r>
            </a:p>
          </p:txBody>
        </p:sp>
        <p:cxnSp>
          <p:nvCxnSpPr>
            <p:cNvPr id="66" name="Straight Connector 9">
              <a:extLst>
                <a:ext uri="{FF2B5EF4-FFF2-40B4-BE49-F238E27FC236}">
                  <a16:creationId xmlns:a16="http://schemas.microsoft.com/office/drawing/2014/main" id="{42C7CC1B-6FB5-4407-BBF3-2739761D7B52}"/>
                </a:ext>
              </a:extLst>
            </p:cNvPr>
            <p:cNvCxnSpPr>
              <a:endCxn id="65" idx="2"/>
            </p:cNvCxnSpPr>
            <p:nvPr/>
          </p:nvCxnSpPr>
          <p:spPr>
            <a:xfrm flipV="1">
              <a:off x="3705790" y="5158785"/>
              <a:ext cx="0" cy="297107"/>
            </a:xfrm>
            <a:prstGeom prst="line">
              <a:avLst/>
            </a:prstGeom>
            <a:ln>
              <a:solidFill>
                <a:srgbClr val="00A7E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70" name="Entrada de lápiz 69">
                <a:extLst>
                  <a:ext uri="{FF2B5EF4-FFF2-40B4-BE49-F238E27FC236}">
                    <a16:creationId xmlns:a16="http://schemas.microsoft.com/office/drawing/2014/main" id="{8E7D589D-A88D-4924-A4D6-C112E09EDBE0}"/>
                  </a:ext>
                </a:extLst>
              </p14:cNvPr>
              <p14:cNvContentPartPr/>
              <p14:nvPr/>
            </p14:nvContentPartPr>
            <p14:xfrm>
              <a:off x="2886382" y="2838966"/>
              <a:ext cx="291960" cy="440280"/>
            </p14:xfrm>
          </p:contentPart>
        </mc:Choice>
        <mc:Fallback xmlns="">
          <p:pic>
            <p:nvPicPr>
              <p:cNvPr id="70" name="Entrada de lápiz 69">
                <a:extLst>
                  <a:ext uri="{FF2B5EF4-FFF2-40B4-BE49-F238E27FC236}">
                    <a16:creationId xmlns:a16="http://schemas.microsoft.com/office/drawing/2014/main" id="{8E7D589D-A88D-4924-A4D6-C112E09EDBE0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2877742" y="2830326"/>
                <a:ext cx="309600" cy="457920"/>
              </a:xfrm>
              <a:prstGeom prst="rect">
                <a:avLst/>
              </a:prstGeom>
            </p:spPr>
          </p:pic>
        </mc:Fallback>
      </mc:AlternateContent>
      <p:sp>
        <p:nvSpPr>
          <p:cNvPr id="37" name="Rounded Rectangular Callout 29">
            <a:extLst>
              <a:ext uri="{FF2B5EF4-FFF2-40B4-BE49-F238E27FC236}">
                <a16:creationId xmlns:a16="http://schemas.microsoft.com/office/drawing/2014/main" id="{DB58BAF6-6236-40E7-A2B1-85AB95AF9F5E}"/>
              </a:ext>
            </a:extLst>
          </p:cNvPr>
          <p:cNvSpPr/>
          <p:nvPr/>
        </p:nvSpPr>
        <p:spPr>
          <a:xfrm>
            <a:off x="4768671" y="4899701"/>
            <a:ext cx="2257811" cy="1407319"/>
          </a:xfrm>
          <a:prstGeom prst="wedgeRoundRectCallout">
            <a:avLst>
              <a:gd name="adj1" fmla="val -55887"/>
              <a:gd name="adj2" fmla="val 44654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s-MX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Here, </a:t>
            </a:r>
            <a:r>
              <a:rPr lang="es-MX" sz="1600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the</a:t>
            </a:r>
            <a:r>
              <a:rPr lang="es-MX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s-MX" sz="1600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exact</a:t>
            </a:r>
            <a:r>
              <a:rPr lang="es-MX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dates in </a:t>
            </a:r>
            <a:r>
              <a:rPr lang="es-MX" sz="1600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the</a:t>
            </a:r>
            <a:r>
              <a:rPr lang="es-MX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s-MX" sz="1600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past</a:t>
            </a:r>
            <a:r>
              <a:rPr lang="es-MX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are </a:t>
            </a:r>
            <a:r>
              <a:rPr lang="es-MX" sz="1600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not</a:t>
            </a:r>
            <a:r>
              <a:rPr lang="es-MX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s-MX" sz="1600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mentioned</a:t>
            </a:r>
            <a:r>
              <a:rPr lang="es-MX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. It’s a general past, ‘in my life’.</a:t>
            </a:r>
            <a:endParaRPr lang="en-US" sz="1600" dirty="0">
              <a:solidFill>
                <a:schemeClr val="bg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8" name="Arc 77">
            <a:extLst>
              <a:ext uri="{FF2B5EF4-FFF2-40B4-BE49-F238E27FC236}">
                <a16:creationId xmlns:a16="http://schemas.microsoft.com/office/drawing/2014/main" id="{6CE97AAB-5359-43E4-B9F4-A425820927F5}"/>
              </a:ext>
            </a:extLst>
          </p:cNvPr>
          <p:cNvSpPr/>
          <p:nvPr/>
        </p:nvSpPr>
        <p:spPr>
          <a:xfrm rot="13876753" flipH="1" flipV="1">
            <a:off x="6763557" y="4392082"/>
            <a:ext cx="2224754" cy="2242311"/>
          </a:xfrm>
          <a:prstGeom prst="arc">
            <a:avLst>
              <a:gd name="adj1" fmla="val 9328615"/>
              <a:gd name="adj2" fmla="val 11664372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9" name="Rounded Rectangular Callout 29">
            <a:extLst>
              <a:ext uri="{FF2B5EF4-FFF2-40B4-BE49-F238E27FC236}">
                <a16:creationId xmlns:a16="http://schemas.microsoft.com/office/drawing/2014/main" id="{215335F2-8F98-48FF-AB05-38D463271F4E}"/>
              </a:ext>
            </a:extLst>
          </p:cNvPr>
          <p:cNvSpPr/>
          <p:nvPr/>
        </p:nvSpPr>
        <p:spPr>
          <a:xfrm>
            <a:off x="7254312" y="4918215"/>
            <a:ext cx="4657574" cy="795715"/>
          </a:xfrm>
          <a:prstGeom prst="wedgeRoundRectCallout">
            <a:avLst>
              <a:gd name="adj1" fmla="val -53308"/>
              <a:gd name="adj2" fmla="val -20796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s-MX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In the present perfect, you always need to consider two different time periods – one will be in the past, the other in the present.</a:t>
            </a:r>
            <a:endParaRPr lang="en-US" sz="1600" dirty="0">
              <a:solidFill>
                <a:schemeClr val="bg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0" name="Pentagon 2">
            <a:extLst>
              <a:ext uri="{FF2B5EF4-FFF2-40B4-BE49-F238E27FC236}">
                <a16:creationId xmlns:a16="http://schemas.microsoft.com/office/drawing/2014/main" id="{D19D2D73-605E-47E3-B249-76739BB8A805}"/>
              </a:ext>
            </a:extLst>
          </p:cNvPr>
          <p:cNvSpPr/>
          <p:nvPr/>
        </p:nvSpPr>
        <p:spPr>
          <a:xfrm>
            <a:off x="9501395" y="5786031"/>
            <a:ext cx="2115641" cy="933821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How do we make sentences in the present perfect?</a:t>
            </a:r>
          </a:p>
        </p:txBody>
      </p:sp>
      <p:sp>
        <p:nvSpPr>
          <p:cNvPr id="36" name="Arc 77">
            <a:extLst>
              <a:ext uri="{FF2B5EF4-FFF2-40B4-BE49-F238E27FC236}">
                <a16:creationId xmlns:a16="http://schemas.microsoft.com/office/drawing/2014/main" id="{E85E71E0-46F5-40F8-854A-25F37EBBD475}"/>
              </a:ext>
            </a:extLst>
          </p:cNvPr>
          <p:cNvSpPr/>
          <p:nvPr/>
        </p:nvSpPr>
        <p:spPr>
          <a:xfrm rot="12366439" flipV="1">
            <a:off x="2828762" y="2952222"/>
            <a:ext cx="2413266" cy="2575937"/>
          </a:xfrm>
          <a:prstGeom prst="arc">
            <a:avLst>
              <a:gd name="adj1" fmla="val 7927219"/>
              <a:gd name="adj2" fmla="val 15251636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4" name="Arrow: Curved Down 33">
            <a:extLst>
              <a:ext uri="{FF2B5EF4-FFF2-40B4-BE49-F238E27FC236}">
                <a16:creationId xmlns:a16="http://schemas.microsoft.com/office/drawing/2014/main" id="{1A1DFC74-B8A0-44FC-B88F-3AA63ECD7804}"/>
              </a:ext>
            </a:extLst>
          </p:cNvPr>
          <p:cNvSpPr/>
          <p:nvPr/>
        </p:nvSpPr>
        <p:spPr>
          <a:xfrm rot="20992815">
            <a:off x="2890838" y="2115794"/>
            <a:ext cx="1755876" cy="506789"/>
          </a:xfrm>
          <a:prstGeom prst="curvedDownArrow">
            <a:avLst>
              <a:gd name="adj1" fmla="val 25000"/>
              <a:gd name="adj2" fmla="val 50000"/>
              <a:gd name="adj3" fmla="val 40802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F171D004-F040-468F-814F-9B2BA786375D}"/>
              </a:ext>
            </a:extLst>
          </p:cNvPr>
          <p:cNvSpPr/>
          <p:nvPr/>
        </p:nvSpPr>
        <p:spPr>
          <a:xfrm>
            <a:off x="4138196" y="2139099"/>
            <a:ext cx="1028769" cy="104320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Google Shape;65;p15">
            <a:extLst>
              <a:ext uri="{FF2B5EF4-FFF2-40B4-BE49-F238E27FC236}">
                <a16:creationId xmlns:a16="http://schemas.microsoft.com/office/drawing/2014/main" id="{36CB681A-6485-4F81-A1E0-145275A73C30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651943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7" grpId="0" animBg="1"/>
      <p:bldP spid="38" grpId="0" animBg="1"/>
      <p:bldP spid="39" grpId="0" animBg="1"/>
      <p:bldP spid="40" grpId="0" animBg="1"/>
      <p:bldP spid="36" grpId="1" animBg="1"/>
      <p:bldP spid="3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1000501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How do we make sentences in the present perfect?</a:t>
            </a:r>
          </a:p>
        </p:txBody>
      </p:sp>
      <p:sp>
        <p:nvSpPr>
          <p:cNvPr id="36" name="Rounded Rectangular Callout 29">
            <a:extLst>
              <a:ext uri="{FF2B5EF4-FFF2-40B4-BE49-F238E27FC236}">
                <a16:creationId xmlns:a16="http://schemas.microsoft.com/office/drawing/2014/main" id="{AA88609E-5CDD-4B80-90F4-18D85A442F0B}"/>
              </a:ext>
            </a:extLst>
          </p:cNvPr>
          <p:cNvSpPr/>
          <p:nvPr/>
        </p:nvSpPr>
        <p:spPr>
          <a:xfrm>
            <a:off x="1931489" y="5031853"/>
            <a:ext cx="2742857" cy="1312050"/>
          </a:xfrm>
          <a:prstGeom prst="wedgeRoundRectCallout">
            <a:avLst>
              <a:gd name="adj1" fmla="val -63035"/>
              <a:gd name="adj2" fmla="val 26745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Look at the examples and put the words in the box in the correct gaps to complete the structures.</a:t>
            </a:r>
          </a:p>
        </p:txBody>
      </p:sp>
      <p:pic>
        <p:nvPicPr>
          <p:cNvPr id="37" name="Picture 34">
            <a:extLst>
              <a:ext uri="{FF2B5EF4-FFF2-40B4-BE49-F238E27FC236}">
                <a16:creationId xmlns:a16="http://schemas.microsoft.com/office/drawing/2014/main" id="{509A6024-0BE3-447C-8BF3-FFE5D9F7640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198" y="5196334"/>
            <a:ext cx="1147569" cy="1147569"/>
          </a:xfrm>
          <a:prstGeom prst="rect">
            <a:avLst/>
          </a:prstGeom>
        </p:spPr>
      </p:pic>
      <p:graphicFrame>
        <p:nvGraphicFramePr>
          <p:cNvPr id="38" name="Table 50">
            <a:extLst>
              <a:ext uri="{FF2B5EF4-FFF2-40B4-BE49-F238E27FC236}">
                <a16:creationId xmlns:a16="http://schemas.microsoft.com/office/drawing/2014/main" id="{07FC072E-45E5-4BF6-9CFB-B120E1A8A38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8744820"/>
              </p:ext>
            </p:extLst>
          </p:nvPr>
        </p:nvGraphicFramePr>
        <p:xfrm>
          <a:off x="450600" y="2159294"/>
          <a:ext cx="5704634" cy="1318551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9015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01544">
                  <a:extLst>
                    <a:ext uri="{9D8B030D-6E8A-4147-A177-3AD203B41FA5}">
                      <a16:colId xmlns:a16="http://schemas.microsoft.com/office/drawing/2014/main" val="3542211225"/>
                    </a:ext>
                  </a:extLst>
                </a:gridCol>
                <a:gridCol w="1901545">
                  <a:extLst>
                    <a:ext uri="{9D8B030D-6E8A-4147-A177-3AD203B41FA5}">
                      <a16:colId xmlns:a16="http://schemas.microsoft.com/office/drawing/2014/main" val="3847658443"/>
                    </a:ext>
                  </a:extLst>
                </a:gridCol>
              </a:tblGrid>
              <a:tr h="350314">
                <a:tc gridSpan="3"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positive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6812"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I/You/We/They</a:t>
                      </a: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have</a:t>
                      </a: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en-GB" sz="1400" b="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r>
                        <a:rPr lang="en-GB" sz="1400" b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______________</a:t>
                      </a:r>
                    </a:p>
                    <a:p>
                      <a:r>
                        <a:rPr lang="en-GB" sz="1400" b="0" dirty="0">
                          <a:solidFill>
                            <a:srgbClr val="0070C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been many times.</a:t>
                      </a: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2316091"/>
                  </a:ext>
                </a:extLst>
              </a:tr>
              <a:tr h="441425"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He/She/It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_______________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4877138"/>
                  </a:ext>
                </a:extLst>
              </a:tr>
            </a:tbl>
          </a:graphicData>
        </a:graphic>
      </p:graphicFrame>
      <p:graphicFrame>
        <p:nvGraphicFramePr>
          <p:cNvPr id="39" name="Table 50">
            <a:extLst>
              <a:ext uri="{FF2B5EF4-FFF2-40B4-BE49-F238E27FC236}">
                <a16:creationId xmlns:a16="http://schemas.microsoft.com/office/drawing/2014/main" id="{4036C8FD-FBC6-4D3F-A126-70F1354A240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285679"/>
              </p:ext>
            </p:extLst>
          </p:nvPr>
        </p:nvGraphicFramePr>
        <p:xfrm>
          <a:off x="440833" y="3571582"/>
          <a:ext cx="5704634" cy="1361882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9015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01544">
                  <a:extLst>
                    <a:ext uri="{9D8B030D-6E8A-4147-A177-3AD203B41FA5}">
                      <a16:colId xmlns:a16="http://schemas.microsoft.com/office/drawing/2014/main" val="3542211225"/>
                    </a:ext>
                  </a:extLst>
                </a:gridCol>
                <a:gridCol w="1901545">
                  <a:extLst>
                    <a:ext uri="{9D8B030D-6E8A-4147-A177-3AD203B41FA5}">
                      <a16:colId xmlns:a16="http://schemas.microsoft.com/office/drawing/2014/main" val="3847658443"/>
                    </a:ext>
                  </a:extLst>
                </a:gridCol>
              </a:tblGrid>
              <a:tr h="339820">
                <a:tc gridSpan="3"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negative 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1031"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I/You/We/They</a:t>
                      </a: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______________</a:t>
                      </a:r>
                    </a:p>
                  </a:txBody>
                  <a:tcPr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en-GB" sz="1400" b="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r>
                        <a:rPr lang="en-GB" sz="1400" b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past participle</a:t>
                      </a:r>
                    </a:p>
                    <a:p>
                      <a:r>
                        <a:rPr lang="en-GB" sz="1400" b="0" dirty="0">
                          <a:solidFill>
                            <a:srgbClr val="0070C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been many times.</a:t>
                      </a: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2316091"/>
                  </a:ext>
                </a:extLst>
              </a:tr>
              <a:tr h="511031"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He/She/It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has not (hasn’t)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4877138"/>
                  </a:ext>
                </a:extLst>
              </a:tr>
            </a:tbl>
          </a:graphicData>
        </a:graphic>
      </p:graphicFrame>
      <p:graphicFrame>
        <p:nvGraphicFramePr>
          <p:cNvPr id="40" name="Table 50">
            <a:extLst>
              <a:ext uri="{FF2B5EF4-FFF2-40B4-BE49-F238E27FC236}">
                <a16:creationId xmlns:a16="http://schemas.microsoft.com/office/drawing/2014/main" id="{A20B8B12-3353-4FF0-A49B-E6F772051E6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6570049"/>
              </p:ext>
            </p:extLst>
          </p:nvPr>
        </p:nvGraphicFramePr>
        <p:xfrm>
          <a:off x="6280468" y="2159297"/>
          <a:ext cx="5704636" cy="1147241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2887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789297300"/>
                    </a:ext>
                  </a:extLst>
                </a:gridCol>
                <a:gridCol w="1727200">
                  <a:extLst>
                    <a:ext uri="{9D8B030D-6E8A-4147-A177-3AD203B41FA5}">
                      <a16:colId xmlns:a16="http://schemas.microsoft.com/office/drawing/2014/main" val="3542211225"/>
                    </a:ext>
                  </a:extLst>
                </a:gridCol>
                <a:gridCol w="1926704">
                  <a:extLst>
                    <a:ext uri="{9D8B030D-6E8A-4147-A177-3AD203B41FA5}">
                      <a16:colId xmlns:a16="http://schemas.microsoft.com/office/drawing/2014/main" val="3847658443"/>
                    </a:ext>
                  </a:extLst>
                </a:gridCol>
              </a:tblGrid>
              <a:tr h="17616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questions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8367">
                <a:tc rowSpan="2">
                  <a:txBody>
                    <a:bodyPr/>
                    <a:lstStyle/>
                    <a:p>
                      <a:r>
                        <a:rPr lang="en-GB" sz="1400" b="0">
                          <a:latin typeface="Open Sans" charset="0"/>
                          <a:ea typeface="Open Sans" charset="0"/>
                          <a:cs typeface="Open Sans" charset="0"/>
                        </a:rPr>
                        <a:t>(qu</a:t>
                      </a:r>
                      <a:r>
                        <a:rPr lang="en-GB" sz="1400" b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. word)</a:t>
                      </a:r>
                    </a:p>
                    <a:p>
                      <a:r>
                        <a:rPr lang="en-GB" sz="1400" b="0">
                          <a:solidFill>
                            <a:srgbClr val="0070C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(e.g.</a:t>
                      </a:r>
                      <a:r>
                        <a:rPr lang="en-GB" sz="1400" b="0" baseline="0">
                          <a:solidFill>
                            <a:srgbClr val="0070C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n-GB" sz="1400" b="0" i="1" baseline="0">
                          <a:solidFill>
                            <a:srgbClr val="0070C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</a:t>
                      </a:r>
                      <a:r>
                        <a:rPr lang="en-GB" sz="1400" b="0" i="1">
                          <a:solidFill>
                            <a:srgbClr val="0070C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here</a:t>
                      </a:r>
                      <a:r>
                        <a:rPr lang="en-GB" sz="1400" b="0" dirty="0">
                          <a:solidFill>
                            <a:srgbClr val="0070C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)</a:t>
                      </a: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Have</a:t>
                      </a: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I/you/we/they</a:t>
                      </a:r>
                    </a:p>
                  </a:txBody>
                  <a:tcPr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en-GB" sz="1400" b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past participle</a:t>
                      </a:r>
                    </a:p>
                    <a:p>
                      <a:r>
                        <a:rPr lang="en-GB" sz="1400" b="0" dirty="0">
                          <a:solidFill>
                            <a:srgbClr val="0070C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been many times?</a:t>
                      </a:r>
                    </a:p>
                    <a:p>
                      <a:endParaRPr lang="en-GB" sz="1400" b="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2316091"/>
                  </a:ext>
                </a:extLst>
              </a:tr>
              <a:tr h="384074">
                <a:tc v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Has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>
                          <a:latin typeface="Open Sans" charset="0"/>
                          <a:ea typeface="Open Sans" charset="0"/>
                          <a:cs typeface="Open Sans" charset="0"/>
                        </a:rPr>
                        <a:t>____________</a:t>
                      </a:r>
                      <a:endParaRPr lang="en-GB" sz="1600" b="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4877138"/>
                  </a:ext>
                </a:extLst>
              </a:tr>
            </a:tbl>
          </a:graphicData>
        </a:graphic>
      </p:graphicFrame>
      <p:graphicFrame>
        <p:nvGraphicFramePr>
          <p:cNvPr id="41" name="Table 50">
            <a:extLst>
              <a:ext uri="{FF2B5EF4-FFF2-40B4-BE49-F238E27FC236}">
                <a16:creationId xmlns:a16="http://schemas.microsoft.com/office/drawing/2014/main" id="{E8AE32BD-CB9C-4B14-9012-570F77642F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8043693"/>
              </p:ext>
            </p:extLst>
          </p:nvPr>
        </p:nvGraphicFramePr>
        <p:xfrm>
          <a:off x="6280469" y="3600890"/>
          <a:ext cx="5704635" cy="1928494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2760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08200">
                  <a:extLst>
                    <a:ext uri="{9D8B030D-6E8A-4147-A177-3AD203B41FA5}">
                      <a16:colId xmlns:a16="http://schemas.microsoft.com/office/drawing/2014/main" val="3542211225"/>
                    </a:ext>
                  </a:extLst>
                </a:gridCol>
                <a:gridCol w="2320404">
                  <a:extLst>
                    <a:ext uri="{9D8B030D-6E8A-4147-A177-3AD203B41FA5}">
                      <a16:colId xmlns:a16="http://schemas.microsoft.com/office/drawing/2014/main" val="3602352324"/>
                    </a:ext>
                  </a:extLst>
                </a:gridCol>
              </a:tblGrid>
              <a:tr h="342951">
                <a:tc gridSpan="3"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short answers 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7246">
                <a:tc rowSpan="2">
                  <a:txBody>
                    <a:bodyPr/>
                    <a:lstStyle/>
                    <a:p>
                      <a:r>
                        <a:rPr lang="en-GB" sz="1400" b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Yes, </a:t>
                      </a: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I/you/we/they</a:t>
                      </a:r>
                    </a:p>
                  </a:txBody>
                  <a:tcPr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have</a:t>
                      </a:r>
                    </a:p>
                  </a:txBody>
                  <a:tcPr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2316091"/>
                  </a:ext>
                </a:extLst>
              </a:tr>
              <a:tr h="37724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he/she/it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_________________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7847423"/>
                  </a:ext>
                </a:extLst>
              </a:tr>
              <a:tr h="377246">
                <a:tc rowSpan="2">
                  <a:txBody>
                    <a:bodyPr/>
                    <a:lstStyle/>
                    <a:p>
                      <a:r>
                        <a:rPr lang="en-GB" sz="1400" b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No, 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I/you/we/they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have not (haven’t)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4877138"/>
                  </a:ext>
                </a:extLst>
              </a:tr>
              <a:tr h="45380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he/she/it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_________________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3859085"/>
                  </a:ext>
                </a:extLst>
              </a:tr>
            </a:tbl>
          </a:graphicData>
        </a:graphic>
      </p:graphicFrame>
      <p:sp>
        <p:nvSpPr>
          <p:cNvPr id="3" name="Rectángulo 2">
            <a:extLst>
              <a:ext uri="{FF2B5EF4-FFF2-40B4-BE49-F238E27FC236}">
                <a16:creationId xmlns:a16="http://schemas.microsoft.com/office/drawing/2014/main" id="{F639A822-3092-4384-BAE4-BFC61CA385D6}"/>
              </a:ext>
            </a:extLst>
          </p:cNvPr>
          <p:cNvSpPr/>
          <p:nvPr/>
        </p:nvSpPr>
        <p:spPr>
          <a:xfrm>
            <a:off x="450600" y="1541436"/>
            <a:ext cx="11341470" cy="3950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183FC290-BC20-4277-8108-DE9D98C3F55F}"/>
              </a:ext>
            </a:extLst>
          </p:cNvPr>
          <p:cNvSpPr/>
          <p:nvPr/>
        </p:nvSpPr>
        <p:spPr>
          <a:xfrm>
            <a:off x="11164953" y="1558039"/>
            <a:ext cx="50847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has</a:t>
            </a:r>
          </a:p>
        </p:txBody>
      </p:sp>
      <p:sp>
        <p:nvSpPr>
          <p:cNvPr id="43" name="Rectángulo 42">
            <a:extLst>
              <a:ext uri="{FF2B5EF4-FFF2-40B4-BE49-F238E27FC236}">
                <a16:creationId xmlns:a16="http://schemas.microsoft.com/office/drawing/2014/main" id="{12ECD746-0BEF-4BBE-A768-9E7CD286C60B}"/>
              </a:ext>
            </a:extLst>
          </p:cNvPr>
          <p:cNvSpPr/>
          <p:nvPr/>
        </p:nvSpPr>
        <p:spPr>
          <a:xfrm>
            <a:off x="508304" y="1558039"/>
            <a:ext cx="157577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past participle</a:t>
            </a:r>
          </a:p>
        </p:txBody>
      </p:sp>
      <p:sp>
        <p:nvSpPr>
          <p:cNvPr id="45" name="Rectángulo 44">
            <a:extLst>
              <a:ext uri="{FF2B5EF4-FFF2-40B4-BE49-F238E27FC236}">
                <a16:creationId xmlns:a16="http://schemas.microsoft.com/office/drawing/2014/main" id="{18159F2A-88A9-4085-B334-A2E10FC2329B}"/>
              </a:ext>
            </a:extLst>
          </p:cNvPr>
          <p:cNvSpPr/>
          <p:nvPr/>
        </p:nvSpPr>
        <p:spPr>
          <a:xfrm>
            <a:off x="6998515" y="1554409"/>
            <a:ext cx="194957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have not (haven’t)</a:t>
            </a:r>
          </a:p>
        </p:txBody>
      </p:sp>
      <p:sp>
        <p:nvSpPr>
          <p:cNvPr id="46" name="Rectángulo 45">
            <a:extLst>
              <a:ext uri="{FF2B5EF4-FFF2-40B4-BE49-F238E27FC236}">
                <a16:creationId xmlns:a16="http://schemas.microsoft.com/office/drawing/2014/main" id="{57D14E34-9F70-4A0B-9B89-84412DE8B5A9}"/>
              </a:ext>
            </a:extLst>
          </p:cNvPr>
          <p:cNvSpPr/>
          <p:nvPr/>
        </p:nvSpPr>
        <p:spPr>
          <a:xfrm>
            <a:off x="9762633" y="1569681"/>
            <a:ext cx="106311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he/she/it</a:t>
            </a:r>
          </a:p>
        </p:txBody>
      </p:sp>
      <p:sp>
        <p:nvSpPr>
          <p:cNvPr id="47" name="Rectángulo 46">
            <a:extLst>
              <a:ext uri="{FF2B5EF4-FFF2-40B4-BE49-F238E27FC236}">
                <a16:creationId xmlns:a16="http://schemas.microsoft.com/office/drawing/2014/main" id="{EED1A46D-AD1E-4D36-A3B4-450D36D25E88}"/>
              </a:ext>
            </a:extLst>
          </p:cNvPr>
          <p:cNvSpPr/>
          <p:nvPr/>
        </p:nvSpPr>
        <p:spPr>
          <a:xfrm>
            <a:off x="2550934" y="1563633"/>
            <a:ext cx="50847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has</a:t>
            </a:r>
          </a:p>
        </p:txBody>
      </p:sp>
      <p:sp>
        <p:nvSpPr>
          <p:cNvPr id="48" name="Rectángulo 47">
            <a:extLst>
              <a:ext uri="{FF2B5EF4-FFF2-40B4-BE49-F238E27FC236}">
                <a16:creationId xmlns:a16="http://schemas.microsoft.com/office/drawing/2014/main" id="{B3EF42CA-D05F-4A05-8446-DB494F9BC0E1}"/>
              </a:ext>
            </a:extLst>
          </p:cNvPr>
          <p:cNvSpPr/>
          <p:nvPr/>
        </p:nvSpPr>
        <p:spPr>
          <a:xfrm>
            <a:off x="4082755" y="1560970"/>
            <a:ext cx="168668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has not (hasn’t)</a:t>
            </a:r>
          </a:p>
        </p:txBody>
      </p:sp>
      <p:sp>
        <p:nvSpPr>
          <p:cNvPr id="17" name="Google Shape;65;p15">
            <a:extLst>
              <a:ext uri="{FF2B5EF4-FFF2-40B4-BE49-F238E27FC236}">
                <a16:creationId xmlns:a16="http://schemas.microsoft.com/office/drawing/2014/main" id="{12E09251-0C35-4D63-92B5-A51F67C098EA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2398524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-4.44444E-6 L 0.04166 0.20996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83" y="104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9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778E-17 -0.0037 L 0.31563 0.15625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781" y="79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2.59259E-6 L -0.3823 0.34699 " pathEditMode="relative" rAng="0" ptsTypes="AA">
                                      <p:cBhvr>
                                        <p:cTn id="43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115" y="173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2.22222E-6 L -0.09518 0.19815 " pathEditMode="relative" rAng="0" ptsTypes="AA">
                                      <p:cBhvr>
                                        <p:cTn id="47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66" y="990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-1.85185E-6 L -0.05599 0.40162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99" y="200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-4.81481E-6 L 0.47825 0.5095 " pathEditMode="relative" rAng="0" ptsTypes="AA">
                                      <p:cBhvr>
                                        <p:cTn id="55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906" y="254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" grpId="0" animBg="1"/>
      <p:bldP spid="4" grpId="0"/>
      <p:bldP spid="4" grpId="1"/>
      <p:bldP spid="43" grpId="0"/>
      <p:bldP spid="43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1000501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How do we make sentences in the present perfect?</a:t>
            </a:r>
          </a:p>
        </p:txBody>
      </p:sp>
      <p:sp>
        <p:nvSpPr>
          <p:cNvPr id="36" name="Rounded Rectangular Callout 29">
            <a:extLst>
              <a:ext uri="{FF2B5EF4-FFF2-40B4-BE49-F238E27FC236}">
                <a16:creationId xmlns:a16="http://schemas.microsoft.com/office/drawing/2014/main" id="{AA88609E-5CDD-4B80-90F4-18D85A442F0B}"/>
              </a:ext>
            </a:extLst>
          </p:cNvPr>
          <p:cNvSpPr/>
          <p:nvPr/>
        </p:nvSpPr>
        <p:spPr>
          <a:xfrm>
            <a:off x="1987808" y="2882704"/>
            <a:ext cx="3843825" cy="1460949"/>
          </a:xfrm>
          <a:prstGeom prst="wedgeRoundRectCallout">
            <a:avLst>
              <a:gd name="adj1" fmla="val -63035"/>
              <a:gd name="adj2" fmla="val 26745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This is an example of the past participle form of a verb. They can be regular (ending in -</a:t>
            </a:r>
            <a:r>
              <a:rPr lang="en-US" sz="1600" i="1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ed</a:t>
            </a:r>
            <a:r>
              <a:rPr lang="en-US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) or irregular. For example: </a:t>
            </a:r>
            <a:r>
              <a:rPr lang="en-US" sz="1600" i="1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She has </a:t>
            </a:r>
            <a:r>
              <a:rPr lang="en-US" sz="1600" b="1" i="1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lived</a:t>
            </a:r>
            <a:r>
              <a:rPr lang="en-US" sz="1600" i="1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here before. They have </a:t>
            </a:r>
            <a:r>
              <a:rPr lang="en-US" sz="1600" b="1" i="1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eaten</a:t>
            </a:r>
            <a:r>
              <a:rPr lang="en-US" sz="1600" i="1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all the biscuits.</a:t>
            </a:r>
            <a:endParaRPr lang="en-US" sz="1600" dirty="0">
              <a:solidFill>
                <a:schemeClr val="bg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37" name="Picture 34">
            <a:extLst>
              <a:ext uri="{FF2B5EF4-FFF2-40B4-BE49-F238E27FC236}">
                <a16:creationId xmlns:a16="http://schemas.microsoft.com/office/drawing/2014/main" id="{509A6024-0BE3-447C-8BF3-FFE5D9F7640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600" y="2996175"/>
            <a:ext cx="1147569" cy="1147569"/>
          </a:xfrm>
          <a:prstGeom prst="rect">
            <a:avLst/>
          </a:prstGeom>
        </p:spPr>
      </p:pic>
      <p:graphicFrame>
        <p:nvGraphicFramePr>
          <p:cNvPr id="38" name="Table 50">
            <a:extLst>
              <a:ext uri="{FF2B5EF4-FFF2-40B4-BE49-F238E27FC236}">
                <a16:creationId xmlns:a16="http://schemas.microsoft.com/office/drawing/2014/main" id="{07FC072E-45E5-4BF6-9CFB-B120E1A8A38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2783435"/>
              </p:ext>
            </p:extLst>
          </p:nvPr>
        </p:nvGraphicFramePr>
        <p:xfrm>
          <a:off x="450600" y="1663997"/>
          <a:ext cx="5704634" cy="1147241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9015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01544">
                  <a:extLst>
                    <a:ext uri="{9D8B030D-6E8A-4147-A177-3AD203B41FA5}">
                      <a16:colId xmlns:a16="http://schemas.microsoft.com/office/drawing/2014/main" val="3542211225"/>
                    </a:ext>
                  </a:extLst>
                </a:gridCol>
                <a:gridCol w="1901545">
                  <a:extLst>
                    <a:ext uri="{9D8B030D-6E8A-4147-A177-3AD203B41FA5}">
                      <a16:colId xmlns:a16="http://schemas.microsoft.com/office/drawing/2014/main" val="3847658443"/>
                    </a:ext>
                  </a:extLst>
                </a:gridCol>
              </a:tblGrid>
              <a:tr h="176160">
                <a:tc gridSpan="3"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positive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8367">
                <a:tc>
                  <a:txBody>
                    <a:bodyPr/>
                    <a:lstStyle/>
                    <a:p>
                      <a:r>
                        <a:rPr lang="en-GB" sz="1600" b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I/You/We/They</a:t>
                      </a: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have</a:t>
                      </a:r>
                    </a:p>
                  </a:txBody>
                  <a:tcPr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en-GB" sz="1600" b="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r>
                        <a:rPr lang="en-GB" sz="1600" b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past participle</a:t>
                      </a:r>
                    </a:p>
                    <a:p>
                      <a:r>
                        <a:rPr lang="en-GB" sz="1600" b="0" dirty="0">
                          <a:solidFill>
                            <a:srgbClr val="0070C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been many times.</a:t>
                      </a: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2316091"/>
                  </a:ext>
                </a:extLst>
              </a:tr>
              <a:tr h="384074">
                <a:tc>
                  <a:txBody>
                    <a:bodyPr/>
                    <a:lstStyle/>
                    <a:p>
                      <a:r>
                        <a:rPr lang="en-GB" sz="1600" b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He/She/It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has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4877138"/>
                  </a:ext>
                </a:extLst>
              </a:tr>
            </a:tbl>
          </a:graphicData>
        </a:graphic>
      </p:graphicFrame>
      <p:graphicFrame>
        <p:nvGraphicFramePr>
          <p:cNvPr id="39" name="Table 50">
            <a:extLst>
              <a:ext uri="{FF2B5EF4-FFF2-40B4-BE49-F238E27FC236}">
                <a16:creationId xmlns:a16="http://schemas.microsoft.com/office/drawing/2014/main" id="{4036C8FD-FBC6-4D3F-A126-70F1354A240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1098637"/>
              </p:ext>
            </p:extLst>
          </p:nvPr>
        </p:nvGraphicFramePr>
        <p:xfrm>
          <a:off x="450600" y="4421086"/>
          <a:ext cx="5704634" cy="1221534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7210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1990">
                  <a:extLst>
                    <a:ext uri="{9D8B030D-6E8A-4147-A177-3AD203B41FA5}">
                      <a16:colId xmlns:a16="http://schemas.microsoft.com/office/drawing/2014/main" val="3542211225"/>
                    </a:ext>
                  </a:extLst>
                </a:gridCol>
                <a:gridCol w="1901545">
                  <a:extLst>
                    <a:ext uri="{9D8B030D-6E8A-4147-A177-3AD203B41FA5}">
                      <a16:colId xmlns:a16="http://schemas.microsoft.com/office/drawing/2014/main" val="3847658443"/>
                    </a:ext>
                  </a:extLst>
                </a:gridCol>
              </a:tblGrid>
              <a:tr h="176160">
                <a:tc gridSpan="3"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negative 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8367">
                <a:tc>
                  <a:txBody>
                    <a:bodyPr/>
                    <a:lstStyle/>
                    <a:p>
                      <a:r>
                        <a:rPr lang="en-GB" sz="1600" b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I/You/We/They</a:t>
                      </a: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have not (haven’t)</a:t>
                      </a:r>
                    </a:p>
                  </a:txBody>
                  <a:tcPr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en-GB" sz="1600" b="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r>
                        <a:rPr lang="en-GB" sz="1600" b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past participle</a:t>
                      </a:r>
                    </a:p>
                    <a:p>
                      <a:r>
                        <a:rPr lang="en-GB" sz="1600" b="0" dirty="0">
                          <a:solidFill>
                            <a:srgbClr val="0070C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been many times.</a:t>
                      </a: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2316091"/>
                  </a:ext>
                </a:extLst>
              </a:tr>
              <a:tr h="458367">
                <a:tc>
                  <a:txBody>
                    <a:bodyPr/>
                    <a:lstStyle/>
                    <a:p>
                      <a:r>
                        <a:rPr lang="en-GB" sz="1600" b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He/She/It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has not (hasn’t)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4877138"/>
                  </a:ext>
                </a:extLst>
              </a:tr>
            </a:tbl>
          </a:graphicData>
        </a:graphic>
      </p:graphicFrame>
      <p:graphicFrame>
        <p:nvGraphicFramePr>
          <p:cNvPr id="40" name="Table 50">
            <a:extLst>
              <a:ext uri="{FF2B5EF4-FFF2-40B4-BE49-F238E27FC236}">
                <a16:creationId xmlns:a16="http://schemas.microsoft.com/office/drawing/2014/main" id="{A20B8B12-3353-4FF0-A49B-E6F772051E6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9807469"/>
              </p:ext>
            </p:extLst>
          </p:nvPr>
        </p:nvGraphicFramePr>
        <p:xfrm>
          <a:off x="6280468" y="1663997"/>
          <a:ext cx="5704636" cy="1343256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2887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789297300"/>
                    </a:ext>
                  </a:extLst>
                </a:gridCol>
                <a:gridCol w="1727200">
                  <a:extLst>
                    <a:ext uri="{9D8B030D-6E8A-4147-A177-3AD203B41FA5}">
                      <a16:colId xmlns:a16="http://schemas.microsoft.com/office/drawing/2014/main" val="3542211225"/>
                    </a:ext>
                  </a:extLst>
                </a:gridCol>
                <a:gridCol w="1926704">
                  <a:extLst>
                    <a:ext uri="{9D8B030D-6E8A-4147-A177-3AD203B41FA5}">
                      <a16:colId xmlns:a16="http://schemas.microsoft.com/office/drawing/2014/main" val="3847658443"/>
                    </a:ext>
                  </a:extLst>
                </a:gridCol>
              </a:tblGrid>
              <a:tr h="296702">
                <a:tc gridSpan="4"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questions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3558">
                <a:tc rowSpan="2">
                  <a:txBody>
                    <a:bodyPr/>
                    <a:lstStyle/>
                    <a:p>
                      <a:r>
                        <a:rPr lang="en-GB" sz="1600" b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(qu. word)</a:t>
                      </a:r>
                    </a:p>
                    <a:p>
                      <a:r>
                        <a:rPr lang="en-GB" sz="1600" b="0" dirty="0">
                          <a:solidFill>
                            <a:srgbClr val="0070C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(e.g. where)</a:t>
                      </a: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have</a:t>
                      </a: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I/you/we/they</a:t>
                      </a:r>
                    </a:p>
                  </a:txBody>
                  <a:tcPr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en-GB" sz="1600" b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past participle</a:t>
                      </a:r>
                    </a:p>
                    <a:p>
                      <a:r>
                        <a:rPr lang="en-GB" sz="1600" b="0" dirty="0">
                          <a:solidFill>
                            <a:srgbClr val="0070C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been many times?</a:t>
                      </a:r>
                    </a:p>
                    <a:p>
                      <a:endParaRPr lang="en-GB" sz="1600" b="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2316091"/>
                  </a:ext>
                </a:extLst>
              </a:tr>
              <a:tr h="624898">
                <a:tc v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has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he/she/it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4877138"/>
                  </a:ext>
                </a:extLst>
              </a:tr>
            </a:tbl>
          </a:graphicData>
        </a:graphic>
      </p:graphicFrame>
      <p:graphicFrame>
        <p:nvGraphicFramePr>
          <p:cNvPr id="41" name="Table 50">
            <a:extLst>
              <a:ext uri="{FF2B5EF4-FFF2-40B4-BE49-F238E27FC236}">
                <a16:creationId xmlns:a16="http://schemas.microsoft.com/office/drawing/2014/main" id="{E8AE32BD-CB9C-4B14-9012-570F77642F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4137926"/>
              </p:ext>
            </p:extLst>
          </p:nvPr>
        </p:nvGraphicFramePr>
        <p:xfrm>
          <a:off x="6280469" y="3056745"/>
          <a:ext cx="5704635" cy="164592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2760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08200">
                  <a:extLst>
                    <a:ext uri="{9D8B030D-6E8A-4147-A177-3AD203B41FA5}">
                      <a16:colId xmlns:a16="http://schemas.microsoft.com/office/drawing/2014/main" val="3542211225"/>
                    </a:ext>
                  </a:extLst>
                </a:gridCol>
                <a:gridCol w="2320404">
                  <a:extLst>
                    <a:ext uri="{9D8B030D-6E8A-4147-A177-3AD203B41FA5}">
                      <a16:colId xmlns:a16="http://schemas.microsoft.com/office/drawing/2014/main" val="3602352324"/>
                    </a:ext>
                  </a:extLst>
                </a:gridCol>
              </a:tblGrid>
              <a:tr h="176160">
                <a:tc gridSpan="3"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short answers 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9184">
                <a:tc rowSpan="2">
                  <a:txBody>
                    <a:bodyPr/>
                    <a:lstStyle/>
                    <a:p>
                      <a:r>
                        <a:rPr lang="en-GB" sz="1600" b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Yes, </a:t>
                      </a: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I/you/we/they</a:t>
                      </a:r>
                    </a:p>
                  </a:txBody>
                  <a:tcPr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have.</a:t>
                      </a:r>
                    </a:p>
                  </a:txBody>
                  <a:tcPr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2316091"/>
                  </a:ext>
                </a:extLst>
              </a:tr>
              <a:tr h="2291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he/she/it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has.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7847423"/>
                  </a:ext>
                </a:extLst>
              </a:tr>
              <a:tr h="229184">
                <a:tc rowSpan="2">
                  <a:txBody>
                    <a:bodyPr/>
                    <a:lstStyle/>
                    <a:p>
                      <a:r>
                        <a:rPr lang="en-GB" sz="1600" b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No, 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I/you/we/they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have not (haven’t).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4877138"/>
                  </a:ext>
                </a:extLst>
              </a:tr>
              <a:tr h="2291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he/she/it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has not (hasn’t).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3859085"/>
                  </a:ext>
                </a:extLst>
              </a:tr>
            </a:tbl>
          </a:graphicData>
        </a:graphic>
      </p:graphicFrame>
      <p:sp>
        <p:nvSpPr>
          <p:cNvPr id="18" name="Arc 77">
            <a:extLst>
              <a:ext uri="{FF2B5EF4-FFF2-40B4-BE49-F238E27FC236}">
                <a16:creationId xmlns:a16="http://schemas.microsoft.com/office/drawing/2014/main" id="{312BDFA3-0B68-4EBE-87CD-BA6A133F6540}"/>
              </a:ext>
            </a:extLst>
          </p:cNvPr>
          <p:cNvSpPr/>
          <p:nvPr/>
        </p:nvSpPr>
        <p:spPr>
          <a:xfrm rot="14062134" flipH="1" flipV="1">
            <a:off x="4046455" y="1976387"/>
            <a:ext cx="1671659" cy="2242311"/>
          </a:xfrm>
          <a:prstGeom prst="arc">
            <a:avLst>
              <a:gd name="adj1" fmla="val 7904317"/>
              <a:gd name="adj2" fmla="val 10388445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9" name="Rounded Rectangular Callout 29">
            <a:extLst>
              <a:ext uri="{FF2B5EF4-FFF2-40B4-BE49-F238E27FC236}">
                <a16:creationId xmlns:a16="http://schemas.microsoft.com/office/drawing/2014/main" id="{720FE74F-641C-4CB8-9781-9FC561574344}"/>
              </a:ext>
            </a:extLst>
          </p:cNvPr>
          <p:cNvSpPr/>
          <p:nvPr/>
        </p:nvSpPr>
        <p:spPr>
          <a:xfrm>
            <a:off x="6385707" y="4927930"/>
            <a:ext cx="2618593" cy="1114339"/>
          </a:xfrm>
          <a:prstGeom prst="wedgeRoundRectCallout">
            <a:avLst>
              <a:gd name="adj1" fmla="val -51695"/>
              <a:gd name="adj2" fmla="val -65316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We usually use the contractions, especially when speaking or in less formal writing.</a:t>
            </a:r>
          </a:p>
        </p:txBody>
      </p:sp>
      <p:sp>
        <p:nvSpPr>
          <p:cNvPr id="20" name="Pentagon 2">
            <a:extLst>
              <a:ext uri="{FF2B5EF4-FFF2-40B4-BE49-F238E27FC236}">
                <a16:creationId xmlns:a16="http://schemas.microsoft.com/office/drawing/2014/main" id="{6CF41E5D-E854-490E-A95F-DAA7D60ED1A4}"/>
              </a:ext>
            </a:extLst>
          </p:cNvPr>
          <p:cNvSpPr/>
          <p:nvPr/>
        </p:nvSpPr>
        <p:spPr>
          <a:xfrm>
            <a:off x="9234773" y="5453770"/>
            <a:ext cx="2791327" cy="1117385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Adverbs of time…</a:t>
            </a:r>
          </a:p>
        </p:txBody>
      </p:sp>
      <p:sp>
        <p:nvSpPr>
          <p:cNvPr id="14" name="Google Shape;65;p15">
            <a:extLst>
              <a:ext uri="{FF2B5EF4-FFF2-40B4-BE49-F238E27FC236}">
                <a16:creationId xmlns:a16="http://schemas.microsoft.com/office/drawing/2014/main" id="{8ABE96A8-7881-4F0B-9BC2-5348BE4C9D7B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3717729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18" grpId="0" animBg="1"/>
      <p:bldP spid="19" grpId="0" animBg="1"/>
      <p:bldP spid="2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1000501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Adverbs of time with the present perfect</a:t>
            </a:r>
            <a:endParaRPr lang="en-US" sz="44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365" y="4756901"/>
            <a:ext cx="1147569" cy="1147569"/>
          </a:xfrm>
          <a:prstGeom prst="rect">
            <a:avLst/>
          </a:prstGeom>
        </p:spPr>
      </p:pic>
      <p:graphicFrame>
        <p:nvGraphicFramePr>
          <p:cNvPr id="18" name="Table 50">
            <a:extLst>
              <a:ext uri="{FF2B5EF4-FFF2-40B4-BE49-F238E27FC236}">
                <a16:creationId xmlns:a16="http://schemas.microsoft.com/office/drawing/2014/main" id="{285AFA70-F88F-4DD8-B62D-DC33B1DCE9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8909915"/>
              </p:ext>
            </p:extLst>
          </p:nvPr>
        </p:nvGraphicFramePr>
        <p:xfrm>
          <a:off x="450600" y="974119"/>
          <a:ext cx="11131800" cy="1215256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3710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10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710600">
                  <a:extLst>
                    <a:ext uri="{9D8B030D-6E8A-4147-A177-3AD203B41FA5}">
                      <a16:colId xmlns:a16="http://schemas.microsoft.com/office/drawing/2014/main" val="3363722217"/>
                    </a:ext>
                  </a:extLst>
                </a:gridCol>
              </a:tblGrid>
              <a:tr h="418339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for recent past events when no specific time is mentioned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to emphasise an action was completed in the past without mentioning when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to ask about general past experiences any time up to now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97096"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2316091"/>
                  </a:ext>
                </a:extLst>
              </a:tr>
            </a:tbl>
          </a:graphicData>
        </a:graphic>
      </p:graphicFrame>
      <p:sp>
        <p:nvSpPr>
          <p:cNvPr id="91" name="Rounded Rectangular Callout 29">
            <a:extLst>
              <a:ext uri="{FF2B5EF4-FFF2-40B4-BE49-F238E27FC236}">
                <a16:creationId xmlns:a16="http://schemas.microsoft.com/office/drawing/2014/main" id="{8808132A-AAF1-4B92-B341-8266315E0B28}"/>
              </a:ext>
            </a:extLst>
          </p:cNvPr>
          <p:cNvSpPr/>
          <p:nvPr/>
        </p:nvSpPr>
        <p:spPr>
          <a:xfrm>
            <a:off x="1953104" y="4308137"/>
            <a:ext cx="3533553" cy="1064513"/>
          </a:xfrm>
          <a:prstGeom prst="wedgeRoundRectCallout">
            <a:avLst>
              <a:gd name="adj1" fmla="val -59290"/>
              <a:gd name="adj2" fmla="val 46455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Look at the different examples with highlighted adverbs of time. Match them to the uses in the table.</a:t>
            </a:r>
          </a:p>
        </p:txBody>
      </p:sp>
      <p:graphicFrame>
        <p:nvGraphicFramePr>
          <p:cNvPr id="36" name="Table 50">
            <a:extLst>
              <a:ext uri="{FF2B5EF4-FFF2-40B4-BE49-F238E27FC236}">
                <a16:creationId xmlns:a16="http://schemas.microsoft.com/office/drawing/2014/main" id="{6CC5A3BA-C773-423A-9403-D94D86D941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2974318"/>
              </p:ext>
            </p:extLst>
          </p:nvPr>
        </p:nvGraphicFramePr>
        <p:xfrm>
          <a:off x="437900" y="2389389"/>
          <a:ext cx="11131800" cy="1428616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3702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60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68700">
                  <a:extLst>
                    <a:ext uri="{9D8B030D-6E8A-4147-A177-3AD203B41FA5}">
                      <a16:colId xmlns:a16="http://schemas.microsoft.com/office/drawing/2014/main" val="3363722217"/>
                    </a:ext>
                  </a:extLst>
                </a:gridCol>
              </a:tblGrid>
              <a:tr h="418339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used to replace </a:t>
                      </a:r>
                      <a:r>
                        <a:rPr lang="en-GB" sz="1400" b="1" i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not</a:t>
                      </a:r>
                      <a:r>
                        <a:rPr lang="en-GB" sz="1400" b="1" i="0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when talking about general past experiences any time </a:t>
                      </a:r>
                    </a:p>
                    <a:p>
                      <a:pPr algn="ctr"/>
                      <a:r>
                        <a:rPr lang="en-GB" sz="1400" b="1" i="0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up to now</a:t>
                      </a:r>
                      <a:endParaRPr lang="en-GB" sz="1400" b="1" dirty="0">
                        <a:solidFill>
                          <a:schemeClr val="bg1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to mention a period of time when emphasising the duration of an action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to mention a specific time in the past when emphasising the duration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of an action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97096"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2316091"/>
                  </a:ext>
                </a:extLst>
              </a:tr>
            </a:tbl>
          </a:graphicData>
        </a:graphic>
      </p:graphicFrame>
      <p:sp>
        <p:nvSpPr>
          <p:cNvPr id="37" name="Rectángulo 36">
            <a:extLst>
              <a:ext uri="{FF2B5EF4-FFF2-40B4-BE49-F238E27FC236}">
                <a16:creationId xmlns:a16="http://schemas.microsoft.com/office/drawing/2014/main" id="{8CAE8DEE-D4A1-41F1-B9D2-4A5DA88FA120}"/>
              </a:ext>
            </a:extLst>
          </p:cNvPr>
          <p:cNvSpPr/>
          <p:nvPr/>
        </p:nvSpPr>
        <p:spPr>
          <a:xfrm>
            <a:off x="5585238" y="3941648"/>
            <a:ext cx="307007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6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I’ve taught here </a:t>
            </a:r>
            <a:r>
              <a:rPr lang="en-GB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for</a:t>
            </a:r>
            <a:r>
              <a:rPr lang="en-GB" sz="16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 three years.</a:t>
            </a:r>
          </a:p>
        </p:txBody>
      </p:sp>
      <p:sp>
        <p:nvSpPr>
          <p:cNvPr id="38" name="Rectángulo 37">
            <a:extLst>
              <a:ext uri="{FF2B5EF4-FFF2-40B4-BE49-F238E27FC236}">
                <a16:creationId xmlns:a16="http://schemas.microsoft.com/office/drawing/2014/main" id="{A06241F6-6570-40EE-B4A2-405956C34FD2}"/>
              </a:ext>
            </a:extLst>
          </p:cNvPr>
          <p:cNvSpPr/>
          <p:nvPr/>
        </p:nvSpPr>
        <p:spPr>
          <a:xfrm>
            <a:off x="5722513" y="4753171"/>
            <a:ext cx="313739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6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Tina has </a:t>
            </a:r>
            <a:r>
              <a:rPr lang="en-GB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just</a:t>
            </a:r>
            <a:r>
              <a:rPr lang="en-GB" sz="16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 finished university.</a:t>
            </a:r>
          </a:p>
        </p:txBody>
      </p:sp>
      <p:sp>
        <p:nvSpPr>
          <p:cNvPr id="39" name="Rectángulo 38">
            <a:extLst>
              <a:ext uri="{FF2B5EF4-FFF2-40B4-BE49-F238E27FC236}">
                <a16:creationId xmlns:a16="http://schemas.microsoft.com/office/drawing/2014/main" id="{5D5063BC-CA2C-401D-A350-534243B02006}"/>
              </a:ext>
            </a:extLst>
          </p:cNvPr>
          <p:cNvSpPr/>
          <p:nvPr/>
        </p:nvSpPr>
        <p:spPr>
          <a:xfrm>
            <a:off x="5722514" y="5268996"/>
            <a:ext cx="29818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They’ve lived in that house </a:t>
            </a:r>
            <a:r>
              <a:rPr lang="en-GB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since</a:t>
            </a:r>
            <a:r>
              <a:rPr lang="en-GB" sz="16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 2007.</a:t>
            </a:r>
          </a:p>
        </p:txBody>
      </p:sp>
      <p:sp>
        <p:nvSpPr>
          <p:cNvPr id="40" name="Rectángulo 39">
            <a:extLst>
              <a:ext uri="{FF2B5EF4-FFF2-40B4-BE49-F238E27FC236}">
                <a16:creationId xmlns:a16="http://schemas.microsoft.com/office/drawing/2014/main" id="{EF6E09AD-3405-42DB-ADA0-4A639A33D10D}"/>
              </a:ext>
            </a:extLst>
          </p:cNvPr>
          <p:cNvSpPr/>
          <p:nvPr/>
        </p:nvSpPr>
        <p:spPr>
          <a:xfrm>
            <a:off x="8952290" y="3887966"/>
            <a:ext cx="304432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Have your parents </a:t>
            </a:r>
            <a:r>
              <a:rPr lang="en-GB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ever</a:t>
            </a:r>
            <a:r>
              <a:rPr lang="en-GB" sz="16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 travelled abroad?</a:t>
            </a:r>
          </a:p>
        </p:txBody>
      </p:sp>
      <p:sp>
        <p:nvSpPr>
          <p:cNvPr id="41" name="Rectángulo 40">
            <a:extLst>
              <a:ext uri="{FF2B5EF4-FFF2-40B4-BE49-F238E27FC236}">
                <a16:creationId xmlns:a16="http://schemas.microsoft.com/office/drawing/2014/main" id="{51D5C974-13DC-4DF8-900A-F0EF4B6945F8}"/>
              </a:ext>
            </a:extLst>
          </p:cNvPr>
          <p:cNvSpPr/>
          <p:nvPr/>
        </p:nvSpPr>
        <p:spPr>
          <a:xfrm>
            <a:off x="8952290" y="5330685"/>
            <a:ext cx="308340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My teacher has </a:t>
            </a:r>
            <a:r>
              <a:rPr lang="en-GB" sz="1600" b="1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already</a:t>
            </a:r>
            <a:r>
              <a:rPr lang="en-GB" sz="160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lang="en-GB" sz="16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corrected the exams.</a:t>
            </a:r>
          </a:p>
        </p:txBody>
      </p:sp>
      <p:sp>
        <p:nvSpPr>
          <p:cNvPr id="42" name="Rectángulo 41">
            <a:extLst>
              <a:ext uri="{FF2B5EF4-FFF2-40B4-BE49-F238E27FC236}">
                <a16:creationId xmlns:a16="http://schemas.microsoft.com/office/drawing/2014/main" id="{757A2709-5AC6-4A6F-B2D3-D00F899E5774}"/>
              </a:ext>
            </a:extLst>
          </p:cNvPr>
          <p:cNvSpPr/>
          <p:nvPr/>
        </p:nvSpPr>
        <p:spPr>
          <a:xfrm>
            <a:off x="8952290" y="4742400"/>
            <a:ext cx="316304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6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James has </a:t>
            </a:r>
            <a:r>
              <a:rPr lang="en-GB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never</a:t>
            </a:r>
            <a:r>
              <a:rPr lang="en-GB" sz="16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 been to Paris.</a:t>
            </a:r>
          </a:p>
        </p:txBody>
      </p:sp>
      <p:sp>
        <p:nvSpPr>
          <p:cNvPr id="15" name="Google Shape;65;p15">
            <a:extLst>
              <a:ext uri="{FF2B5EF4-FFF2-40B4-BE49-F238E27FC236}">
                <a16:creationId xmlns:a16="http://schemas.microsoft.com/office/drawing/2014/main" id="{13EA8120-0015-44EA-AF6A-FC93D9527E23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4182789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25E-6 -2.59259E-6 L -0.41341 -0.46551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677" y="-232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289 0.00416 L -0.37917 -0.55463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609" y="-279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125E-6 -7.40741E-7 L -0.07291 -0.34537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46" y="-172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-3.7037E-6 L -0.68164 -0.21435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089" y="-107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-0.00625 L -0.11158 -0.09977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586" y="-467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3.7037E-7 L 0.19427 -0.31088 " pathEditMode="relative" rAng="0" ptsTypes="AA">
                                      <p:cBhvr>
                                        <p:cTn id="52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714" y="-155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 animBg="1"/>
      <p:bldP spid="37" grpId="0"/>
      <p:bldP spid="37" grpId="1"/>
      <p:bldP spid="38" grpId="0"/>
      <p:bldP spid="38" grpId="1"/>
      <p:bldP spid="39" grpId="0"/>
      <p:bldP spid="39" grpId="1"/>
      <p:bldP spid="40" grpId="0"/>
      <p:bldP spid="40" grpId="1"/>
      <p:bldP spid="41" grpId="0"/>
      <p:bldP spid="41" grpId="1"/>
      <p:bldP spid="42" grpId="0"/>
      <p:bldP spid="42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1000501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Adverbs of time with the present perfect</a:t>
            </a:r>
            <a:endParaRPr lang="en-US" sz="44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600" y="2281247"/>
            <a:ext cx="1147569" cy="1147569"/>
          </a:xfrm>
          <a:prstGeom prst="rect">
            <a:avLst/>
          </a:prstGeom>
        </p:spPr>
      </p:pic>
      <p:graphicFrame>
        <p:nvGraphicFramePr>
          <p:cNvPr id="18" name="Table 50">
            <a:extLst>
              <a:ext uri="{FF2B5EF4-FFF2-40B4-BE49-F238E27FC236}">
                <a16:creationId xmlns:a16="http://schemas.microsoft.com/office/drawing/2014/main" id="{285AFA70-F88F-4DD8-B62D-DC33B1DCE9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010897"/>
              </p:ext>
            </p:extLst>
          </p:nvPr>
        </p:nvGraphicFramePr>
        <p:xfrm>
          <a:off x="450600" y="974119"/>
          <a:ext cx="11131800" cy="1215256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3710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10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710600">
                  <a:extLst>
                    <a:ext uri="{9D8B030D-6E8A-4147-A177-3AD203B41FA5}">
                      <a16:colId xmlns:a16="http://schemas.microsoft.com/office/drawing/2014/main" val="3363722217"/>
                    </a:ext>
                  </a:extLst>
                </a:gridCol>
              </a:tblGrid>
              <a:tr h="418339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for recent past events when no specific time is mentioned.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to emphasise an action was completed in the past without mentioning when.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to ask about general past experiences any time up to now.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9709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Tina has </a:t>
                      </a:r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just</a:t>
                      </a:r>
                      <a:r>
                        <a:rPr lang="en-GB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finished university.</a:t>
                      </a: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My teacher has </a:t>
                      </a:r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already</a:t>
                      </a:r>
                      <a:r>
                        <a:rPr lang="en-GB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corrected </a:t>
                      </a:r>
                    </a:p>
                    <a:p>
                      <a:r>
                        <a:rPr lang="en-GB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the exams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Have your parents </a:t>
                      </a:r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ever</a:t>
                      </a:r>
                      <a:r>
                        <a:rPr lang="en-GB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travelled abroad?</a:t>
                      </a: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2316091"/>
                  </a:ext>
                </a:extLst>
              </a:tr>
            </a:tbl>
          </a:graphicData>
        </a:graphic>
      </p:graphicFrame>
      <p:sp>
        <p:nvSpPr>
          <p:cNvPr id="91" name="Rounded Rectangular Callout 29">
            <a:extLst>
              <a:ext uri="{FF2B5EF4-FFF2-40B4-BE49-F238E27FC236}">
                <a16:creationId xmlns:a16="http://schemas.microsoft.com/office/drawing/2014/main" id="{8808132A-AAF1-4B92-B341-8266315E0B28}"/>
              </a:ext>
            </a:extLst>
          </p:cNvPr>
          <p:cNvSpPr/>
          <p:nvPr/>
        </p:nvSpPr>
        <p:spPr>
          <a:xfrm>
            <a:off x="10022796" y="2322774"/>
            <a:ext cx="1718604" cy="1064513"/>
          </a:xfrm>
          <a:prstGeom prst="wedgeRoundRectCallout">
            <a:avLst>
              <a:gd name="adj1" fmla="val -62564"/>
              <a:gd name="adj2" fmla="val -39443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In this context, we use </a:t>
            </a:r>
            <a:r>
              <a:rPr lang="en-US" sz="1600" i="1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ever</a:t>
            </a:r>
            <a:r>
              <a:rPr lang="en-US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in questions.</a:t>
            </a:r>
          </a:p>
        </p:txBody>
      </p:sp>
      <p:graphicFrame>
        <p:nvGraphicFramePr>
          <p:cNvPr id="36" name="Table 50">
            <a:extLst>
              <a:ext uri="{FF2B5EF4-FFF2-40B4-BE49-F238E27FC236}">
                <a16:creationId xmlns:a16="http://schemas.microsoft.com/office/drawing/2014/main" id="{6CC5A3BA-C773-423A-9403-D94D86D941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5031264"/>
              </p:ext>
            </p:extLst>
          </p:nvPr>
        </p:nvGraphicFramePr>
        <p:xfrm>
          <a:off x="450600" y="3471843"/>
          <a:ext cx="11131800" cy="1428616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3702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60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68700">
                  <a:extLst>
                    <a:ext uri="{9D8B030D-6E8A-4147-A177-3AD203B41FA5}">
                      <a16:colId xmlns:a16="http://schemas.microsoft.com/office/drawing/2014/main" val="3363722217"/>
                    </a:ext>
                  </a:extLst>
                </a:gridCol>
              </a:tblGrid>
              <a:tr h="418339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used to replace </a:t>
                      </a:r>
                      <a:r>
                        <a:rPr lang="en-GB" sz="1400" b="1" i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not</a:t>
                      </a:r>
                      <a:r>
                        <a:rPr lang="en-GB" sz="1400" b="1" i="0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when talking about general past experiences any time </a:t>
                      </a:r>
                    </a:p>
                    <a:p>
                      <a:pPr algn="ctr"/>
                      <a:r>
                        <a:rPr lang="en-GB" sz="1400" b="1" i="0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up to now</a:t>
                      </a:r>
                      <a:endParaRPr lang="en-GB" sz="1400" b="1" dirty="0">
                        <a:solidFill>
                          <a:schemeClr val="bg1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to mention a period of time when emphasising the duration of an action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to mention a specific time in the past when emphasising the duration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baseline="0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n-GB" sz="14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of an action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97096"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James has </a:t>
                      </a:r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never</a:t>
                      </a:r>
                      <a:r>
                        <a:rPr lang="en-GB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been to Paris.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I’ve taught here </a:t>
                      </a:r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for</a:t>
                      </a:r>
                      <a:r>
                        <a:rPr lang="en-GB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three years.</a:t>
                      </a: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They’ve lived in that house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since</a:t>
                      </a:r>
                      <a:r>
                        <a:rPr lang="en-GB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2007.</a:t>
                      </a: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2316091"/>
                  </a:ext>
                </a:extLst>
              </a:tr>
            </a:tbl>
          </a:graphicData>
        </a:graphic>
      </p:graphicFrame>
      <p:sp>
        <p:nvSpPr>
          <p:cNvPr id="14" name="Rounded Rectangular Callout 29">
            <a:extLst>
              <a:ext uri="{FF2B5EF4-FFF2-40B4-BE49-F238E27FC236}">
                <a16:creationId xmlns:a16="http://schemas.microsoft.com/office/drawing/2014/main" id="{38B49C1B-30A9-4F9B-BE97-2576CF6E48F7}"/>
              </a:ext>
            </a:extLst>
          </p:cNvPr>
          <p:cNvSpPr/>
          <p:nvPr/>
        </p:nvSpPr>
        <p:spPr>
          <a:xfrm>
            <a:off x="1959664" y="2272798"/>
            <a:ext cx="2724878" cy="1064513"/>
          </a:xfrm>
          <a:prstGeom prst="wedgeRoundRectCallout">
            <a:avLst>
              <a:gd name="adj1" fmla="val -60927"/>
              <a:gd name="adj2" fmla="val -15656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We cannot use </a:t>
            </a:r>
            <a:r>
              <a:rPr lang="en-US" sz="1600" i="1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not</a:t>
            </a:r>
            <a:r>
              <a:rPr lang="en-US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and </a:t>
            </a:r>
            <a:r>
              <a:rPr lang="en-US" sz="1600" i="1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never</a:t>
            </a:r>
            <a:r>
              <a:rPr lang="en-US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in the same sentence as it would create a double negative.</a:t>
            </a:r>
          </a:p>
        </p:txBody>
      </p:sp>
      <p:sp>
        <p:nvSpPr>
          <p:cNvPr id="15" name="Arc 77">
            <a:extLst>
              <a:ext uri="{FF2B5EF4-FFF2-40B4-BE49-F238E27FC236}">
                <a16:creationId xmlns:a16="http://schemas.microsoft.com/office/drawing/2014/main" id="{E13C4B61-2DF2-479E-95D8-17531FD52218}"/>
              </a:ext>
            </a:extLst>
          </p:cNvPr>
          <p:cNvSpPr/>
          <p:nvPr/>
        </p:nvSpPr>
        <p:spPr>
          <a:xfrm rot="15111375">
            <a:off x="1955313" y="2486639"/>
            <a:ext cx="1901297" cy="2614669"/>
          </a:xfrm>
          <a:prstGeom prst="arc">
            <a:avLst>
              <a:gd name="adj1" fmla="val 5041507"/>
              <a:gd name="adj2" fmla="val 14928032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6" name="Arc 77">
            <a:extLst>
              <a:ext uri="{FF2B5EF4-FFF2-40B4-BE49-F238E27FC236}">
                <a16:creationId xmlns:a16="http://schemas.microsoft.com/office/drawing/2014/main" id="{1B1B1279-055A-4ABB-9A14-380B5F1EADE4}"/>
              </a:ext>
            </a:extLst>
          </p:cNvPr>
          <p:cNvSpPr/>
          <p:nvPr/>
        </p:nvSpPr>
        <p:spPr>
          <a:xfrm rot="6940987" flipH="1" flipV="1">
            <a:off x="9815270" y="236566"/>
            <a:ext cx="2133657" cy="2242311"/>
          </a:xfrm>
          <a:prstGeom prst="arc">
            <a:avLst>
              <a:gd name="adj1" fmla="val 10412381"/>
              <a:gd name="adj2" fmla="val 13046836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7" name="Rounded Rectangular Callout 29">
            <a:extLst>
              <a:ext uri="{FF2B5EF4-FFF2-40B4-BE49-F238E27FC236}">
                <a16:creationId xmlns:a16="http://schemas.microsoft.com/office/drawing/2014/main" id="{FFAC6F67-47B4-4FF3-A643-0F051789A096}"/>
              </a:ext>
            </a:extLst>
          </p:cNvPr>
          <p:cNvSpPr/>
          <p:nvPr/>
        </p:nvSpPr>
        <p:spPr>
          <a:xfrm>
            <a:off x="597224" y="4935237"/>
            <a:ext cx="5353409" cy="1291041"/>
          </a:xfrm>
          <a:prstGeom prst="wedgeRoundRectCallout">
            <a:avLst>
              <a:gd name="adj1" fmla="val -53085"/>
              <a:gd name="adj2" fmla="val -40349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The adverbs </a:t>
            </a:r>
            <a:r>
              <a:rPr lang="en-US" sz="1600" i="1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just, already, ever </a:t>
            </a:r>
            <a:r>
              <a:rPr lang="en-US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and </a:t>
            </a:r>
            <a:r>
              <a:rPr lang="en-US" sz="1600" i="1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never</a:t>
            </a:r>
            <a:r>
              <a:rPr lang="en-US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come directly before the main verb (the past participle). Look…</a:t>
            </a:r>
          </a:p>
          <a:p>
            <a:pPr lvl="0" algn="ctr">
              <a:buSzPct val="25000"/>
            </a:pPr>
            <a:r>
              <a:rPr lang="en-US" sz="1600" i="1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Tina has </a:t>
            </a:r>
            <a:r>
              <a:rPr lang="en-US" sz="1600" b="1" i="1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just</a:t>
            </a:r>
            <a:r>
              <a:rPr lang="en-US" sz="1600" i="1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finished university.</a:t>
            </a:r>
          </a:p>
          <a:p>
            <a:pPr lvl="0" algn="ctr">
              <a:buSzPct val="25000"/>
            </a:pPr>
            <a:endParaRPr lang="en-US" sz="1600" i="1" dirty="0">
              <a:solidFill>
                <a:schemeClr val="bg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" name="Flecha: curvada hacia arriba 2">
            <a:extLst>
              <a:ext uri="{FF2B5EF4-FFF2-40B4-BE49-F238E27FC236}">
                <a16:creationId xmlns:a16="http://schemas.microsoft.com/office/drawing/2014/main" id="{9A40E091-C7E6-49FE-921A-2A45F7D19ED9}"/>
              </a:ext>
            </a:extLst>
          </p:cNvPr>
          <p:cNvSpPr/>
          <p:nvPr/>
        </p:nvSpPr>
        <p:spPr>
          <a:xfrm flipH="1">
            <a:off x="2754709" y="5917551"/>
            <a:ext cx="567394" cy="196948"/>
          </a:xfrm>
          <a:prstGeom prst="curvedUpArrow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Pentagon 2">
            <a:extLst>
              <a:ext uri="{FF2B5EF4-FFF2-40B4-BE49-F238E27FC236}">
                <a16:creationId xmlns:a16="http://schemas.microsoft.com/office/drawing/2014/main" id="{F2B0BDC0-616A-41F2-B4AA-836481F42009}"/>
              </a:ext>
            </a:extLst>
          </p:cNvPr>
          <p:cNvSpPr/>
          <p:nvPr/>
        </p:nvSpPr>
        <p:spPr>
          <a:xfrm>
            <a:off x="8903368" y="5226518"/>
            <a:ext cx="2791327" cy="1117385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Let’s </a:t>
            </a:r>
            <a:r>
              <a:rPr lang="en-US" sz="1600" dirty="0" err="1">
                <a:latin typeface="Open Sans"/>
                <a:ea typeface="Open Sans"/>
                <a:cs typeface="Open Sans"/>
                <a:sym typeface="Open Sans"/>
              </a:rPr>
              <a:t>practise</a:t>
            </a:r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!</a:t>
            </a:r>
          </a:p>
        </p:txBody>
      </p:sp>
      <p:sp>
        <p:nvSpPr>
          <p:cNvPr id="21" name="Google Shape;65;p15">
            <a:extLst>
              <a:ext uri="{FF2B5EF4-FFF2-40B4-BE49-F238E27FC236}">
                <a16:creationId xmlns:a16="http://schemas.microsoft.com/office/drawing/2014/main" id="{DD25DBEF-B5D6-4E57-BCCB-8DD4868BA931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3393267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 animBg="1"/>
      <p:bldP spid="14" grpId="0" animBg="1"/>
      <p:bldP spid="15" grpId="0" animBg="1"/>
      <p:bldP spid="16" grpId="0" animBg="1"/>
      <p:bldP spid="17" grpId="0" animBg="1"/>
      <p:bldP spid="3" grpId="0" animBg="1"/>
      <p:bldP spid="1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Shape 293"/>
          <p:cNvSpPr txBox="1"/>
          <p:nvPr/>
        </p:nvSpPr>
        <p:spPr>
          <a:xfrm>
            <a:off x="819783" y="4201121"/>
            <a:ext cx="10058400" cy="480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1200"/>
              </a:spcBef>
              <a:buClr>
                <a:srgbClr val="9E3611"/>
              </a:buClr>
              <a:buFont typeface="Noto Sans Symbols"/>
              <a:buNone/>
            </a:pPr>
            <a:endParaRPr sz="1600" i="1" dirty="0">
              <a:solidFill>
                <a:srgbClr val="99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94" name="Shape 294"/>
          <p:cNvSpPr txBox="1"/>
          <p:nvPr/>
        </p:nvSpPr>
        <p:spPr>
          <a:xfrm>
            <a:off x="514983" y="4795880"/>
            <a:ext cx="10058400" cy="480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ct val="25000"/>
              <a:buFont typeface="Noto Sans Symbols"/>
              <a:buNone/>
            </a:pPr>
            <a:endParaRPr sz="1600" i="1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64551" y="1338842"/>
            <a:ext cx="11429969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600" dirty="0"/>
          </a:p>
          <a:p>
            <a:pPr marL="342900" indent="-342900">
              <a:buAutoNum type="arabicPeriod"/>
            </a:pPr>
            <a:r>
              <a:rPr lang="en-GB" sz="1600" i="1" dirty="0"/>
              <a:t>Have ever you/</a:t>
            </a:r>
            <a:r>
              <a:rPr lang="en-US" sz="1600" i="1" dirty="0"/>
              <a:t>Have you ever</a:t>
            </a:r>
            <a:r>
              <a:rPr lang="en-US" sz="1600" dirty="0"/>
              <a:t> been swimming at night?</a:t>
            </a:r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r>
              <a:rPr lang="en-US" sz="1600" dirty="0"/>
              <a:t>My best friend and her dad </a:t>
            </a:r>
            <a:r>
              <a:rPr lang="en-US" sz="1600" i="1" dirty="0"/>
              <a:t>have just finished/has just finished</a:t>
            </a:r>
            <a:r>
              <a:rPr lang="en-US" sz="1600" dirty="0"/>
              <a:t> a pottery course.</a:t>
            </a:r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r>
              <a:rPr lang="en-US" sz="1600" dirty="0"/>
              <a:t>Where </a:t>
            </a:r>
            <a:r>
              <a:rPr lang="en-US" sz="1600" i="1" dirty="0"/>
              <a:t>you have been/have you been? </a:t>
            </a:r>
            <a:r>
              <a:rPr lang="en-US" sz="1600" dirty="0"/>
              <a:t>I </a:t>
            </a:r>
            <a:r>
              <a:rPr lang="en-US" sz="1600" i="1" dirty="0"/>
              <a:t>cook/have cooked</a:t>
            </a:r>
            <a:r>
              <a:rPr lang="en-US" sz="1600" dirty="0"/>
              <a:t> dinner and now it’s cold!</a:t>
            </a:r>
          </a:p>
          <a:p>
            <a:pPr marL="342900" indent="-342900">
              <a:buAutoNum type="arabicPeriod"/>
            </a:pPr>
            <a:endParaRPr lang="en-US" sz="1600" i="1" dirty="0"/>
          </a:p>
          <a:p>
            <a:pPr marL="342900" indent="-342900">
              <a:buAutoNum type="arabicPeriod"/>
            </a:pPr>
            <a:r>
              <a:rPr lang="es-MX" sz="1600" dirty="0"/>
              <a:t>Claire has </a:t>
            </a:r>
            <a:r>
              <a:rPr lang="es-MX" sz="1600" i="1" dirty="0" err="1"/>
              <a:t>already</a:t>
            </a:r>
            <a:r>
              <a:rPr lang="es-MX" sz="1600" i="1" dirty="0"/>
              <a:t>/</a:t>
            </a:r>
            <a:r>
              <a:rPr lang="es-MX" sz="1600" i="1" dirty="0" err="1"/>
              <a:t>never</a:t>
            </a:r>
            <a:r>
              <a:rPr lang="es-MX" sz="1600" i="1" dirty="0"/>
              <a:t> </a:t>
            </a:r>
            <a:r>
              <a:rPr lang="en-US" sz="1600" dirty="0"/>
              <a:t>written the letter to her </a:t>
            </a:r>
            <a:r>
              <a:rPr lang="en-US" sz="1600" dirty="0" err="1"/>
              <a:t>penpal</a:t>
            </a:r>
            <a:r>
              <a:rPr lang="en-US" sz="1600" dirty="0"/>
              <a:t>. She sent it this morning.</a:t>
            </a:r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r>
              <a:rPr lang="en-US" sz="1600" dirty="0"/>
              <a:t>What is the most exciting thing you have </a:t>
            </a:r>
            <a:r>
              <a:rPr lang="en-US" sz="1600" i="1" dirty="0"/>
              <a:t>never/ever</a:t>
            </a:r>
            <a:r>
              <a:rPr lang="en-US" sz="1600" dirty="0"/>
              <a:t> done?</a:t>
            </a:r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r>
              <a:rPr lang="en-US" sz="1600" dirty="0"/>
              <a:t>Jack has </a:t>
            </a:r>
            <a:r>
              <a:rPr lang="en-US" sz="1600" i="1" dirty="0"/>
              <a:t>spoke/spoken </a:t>
            </a:r>
            <a:r>
              <a:rPr lang="en-US" sz="1600" dirty="0"/>
              <a:t>to Freya and she is coming to the party.</a:t>
            </a:r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r>
              <a:rPr lang="en-US" sz="1600" dirty="0"/>
              <a:t>I have lived here </a:t>
            </a:r>
            <a:r>
              <a:rPr lang="en-US" sz="1600" i="1" dirty="0"/>
              <a:t>for/since</a:t>
            </a:r>
            <a:r>
              <a:rPr lang="en-US" sz="1600" dirty="0"/>
              <a:t> I was a child.</a:t>
            </a:r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r>
              <a:rPr lang="en-US" sz="1600" dirty="0"/>
              <a:t>Mary has studied English </a:t>
            </a:r>
            <a:r>
              <a:rPr lang="en-US" sz="1600" i="1" dirty="0"/>
              <a:t>for/since </a:t>
            </a:r>
            <a:r>
              <a:rPr lang="en-US" sz="1600" dirty="0"/>
              <a:t>seven years.</a:t>
            </a:r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endParaRPr lang="en-US" sz="1600" i="1" dirty="0"/>
          </a:p>
          <a:p>
            <a:pPr marL="342900" indent="-342900">
              <a:buAutoNum type="arabicPeriod"/>
            </a:pPr>
            <a:endParaRPr lang="en-GB" sz="1600" dirty="0"/>
          </a:p>
        </p:txBody>
      </p:sp>
      <p:sp>
        <p:nvSpPr>
          <p:cNvPr id="29" name="Shape 81"/>
          <p:cNvSpPr txBox="1">
            <a:spLocks/>
          </p:cNvSpPr>
          <p:nvPr/>
        </p:nvSpPr>
        <p:spPr>
          <a:xfrm>
            <a:off x="450601" y="229388"/>
            <a:ext cx="6749127" cy="79816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pPr>
              <a:lnSpc>
                <a:spcPct val="90000"/>
              </a:lnSpc>
              <a:buSzPct val="25000"/>
              <a:buFont typeface="Rokkitt"/>
              <a:buNone/>
            </a:pPr>
            <a:r>
              <a:rPr lang="en-US" sz="4400" b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Practice activities</a:t>
            </a:r>
            <a:endParaRPr lang="en-US" sz="4400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0" name="Shape 82"/>
          <p:cNvSpPr txBox="1">
            <a:spLocks/>
          </p:cNvSpPr>
          <p:nvPr/>
        </p:nvSpPr>
        <p:spPr>
          <a:xfrm>
            <a:off x="464551" y="989602"/>
            <a:ext cx="11480401" cy="41418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spcAft>
                <a:spcPts val="0"/>
              </a:spcAft>
              <a:buClr>
                <a:srgbClr val="9E3611"/>
              </a:buClr>
              <a:buSzPct val="25000"/>
              <a:buNone/>
            </a:pP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Choose the correct answer in each example.</a:t>
            </a:r>
          </a:p>
          <a:p>
            <a:pPr lvl="0">
              <a:lnSpc>
                <a:spcPct val="90000"/>
              </a:lnSpc>
              <a:spcBef>
                <a:spcPts val="1200"/>
              </a:spcBef>
              <a:buClr>
                <a:srgbClr val="9E3611"/>
              </a:buClr>
              <a:buSzPct val="25000"/>
              <a:buNone/>
            </a:pPr>
            <a:endParaRPr lang="en-US" sz="2000" b="1" i="1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6" name="Entrada de lápiz 5">
                <a:extLst>
                  <a:ext uri="{FF2B5EF4-FFF2-40B4-BE49-F238E27FC236}">
                    <a16:creationId xmlns:a16="http://schemas.microsoft.com/office/drawing/2014/main" id="{665F6835-0109-4888-8578-96C8A2086B8B}"/>
                  </a:ext>
                </a:extLst>
              </p14:cNvPr>
              <p14:cNvContentPartPr/>
              <p14:nvPr/>
            </p14:nvContentPartPr>
            <p14:xfrm>
              <a:off x="13112197" y="2583443"/>
              <a:ext cx="360" cy="360"/>
            </p14:xfrm>
          </p:contentPart>
        </mc:Choice>
        <mc:Fallback xmlns="">
          <p:pic>
            <p:nvPicPr>
              <p:cNvPr id="6" name="Entrada de lápiz 5">
                <a:extLst>
                  <a:ext uri="{FF2B5EF4-FFF2-40B4-BE49-F238E27FC236}">
                    <a16:creationId xmlns:a16="http://schemas.microsoft.com/office/drawing/2014/main" id="{665F6835-0109-4888-8578-96C8A2086B8B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3094197" y="2565803"/>
                <a:ext cx="36000" cy="36000"/>
              </a:xfrm>
              <a:prstGeom prst="rect">
                <a:avLst/>
              </a:prstGeom>
            </p:spPr>
          </p:pic>
        </mc:Fallback>
      </mc:AlternateContent>
      <p:sp>
        <p:nvSpPr>
          <p:cNvPr id="300" name="Elipse 299">
            <a:extLst>
              <a:ext uri="{FF2B5EF4-FFF2-40B4-BE49-F238E27FC236}">
                <a16:creationId xmlns:a16="http://schemas.microsoft.com/office/drawing/2014/main" id="{BC67BD42-2EF0-472D-ABC5-559DD44455F9}"/>
              </a:ext>
            </a:extLst>
          </p:cNvPr>
          <p:cNvSpPr/>
          <p:nvPr/>
        </p:nvSpPr>
        <p:spPr>
          <a:xfrm>
            <a:off x="2122972" y="1475070"/>
            <a:ext cx="1501386" cy="480000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Elipse 44">
            <a:extLst>
              <a:ext uri="{FF2B5EF4-FFF2-40B4-BE49-F238E27FC236}">
                <a16:creationId xmlns:a16="http://schemas.microsoft.com/office/drawing/2014/main" id="{3B665B11-97D5-456D-ABCC-1D40FAF3A4E7}"/>
              </a:ext>
            </a:extLst>
          </p:cNvPr>
          <p:cNvSpPr/>
          <p:nvPr/>
        </p:nvSpPr>
        <p:spPr>
          <a:xfrm>
            <a:off x="3335554" y="1991805"/>
            <a:ext cx="1700679" cy="480000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Elipse 45">
            <a:extLst>
              <a:ext uri="{FF2B5EF4-FFF2-40B4-BE49-F238E27FC236}">
                <a16:creationId xmlns:a16="http://schemas.microsoft.com/office/drawing/2014/main" id="{EA907963-FE26-453B-AA35-04F61FA96C00}"/>
              </a:ext>
            </a:extLst>
          </p:cNvPr>
          <p:cNvSpPr/>
          <p:nvPr/>
        </p:nvSpPr>
        <p:spPr>
          <a:xfrm>
            <a:off x="2873665" y="2483603"/>
            <a:ext cx="1487319" cy="480000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Elipse 46">
            <a:extLst>
              <a:ext uri="{FF2B5EF4-FFF2-40B4-BE49-F238E27FC236}">
                <a16:creationId xmlns:a16="http://schemas.microsoft.com/office/drawing/2014/main" id="{8C992CED-80AD-45E6-A341-93F168A8384C}"/>
              </a:ext>
            </a:extLst>
          </p:cNvPr>
          <p:cNvSpPr/>
          <p:nvPr/>
        </p:nvSpPr>
        <p:spPr>
          <a:xfrm>
            <a:off x="5036233" y="2516870"/>
            <a:ext cx="1257952" cy="480000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Elipse 47">
            <a:extLst>
              <a:ext uri="{FF2B5EF4-FFF2-40B4-BE49-F238E27FC236}">
                <a16:creationId xmlns:a16="http://schemas.microsoft.com/office/drawing/2014/main" id="{0096F679-2C68-4A59-9378-E7BCEB605D33}"/>
              </a:ext>
            </a:extLst>
          </p:cNvPr>
          <p:cNvSpPr/>
          <p:nvPr/>
        </p:nvSpPr>
        <p:spPr>
          <a:xfrm>
            <a:off x="1804522" y="3017614"/>
            <a:ext cx="826136" cy="480000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Elipse 48">
            <a:extLst>
              <a:ext uri="{FF2B5EF4-FFF2-40B4-BE49-F238E27FC236}">
                <a16:creationId xmlns:a16="http://schemas.microsoft.com/office/drawing/2014/main" id="{81D45E2B-60A5-4F51-A30B-953AF4BFEEA4}"/>
              </a:ext>
            </a:extLst>
          </p:cNvPr>
          <p:cNvSpPr/>
          <p:nvPr/>
        </p:nvSpPr>
        <p:spPr>
          <a:xfrm>
            <a:off x="5036233" y="3472685"/>
            <a:ext cx="661182" cy="480000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Elipse 49">
            <a:extLst>
              <a:ext uri="{FF2B5EF4-FFF2-40B4-BE49-F238E27FC236}">
                <a16:creationId xmlns:a16="http://schemas.microsoft.com/office/drawing/2014/main" id="{3046409D-381F-4E95-9E56-A84722DCA0F5}"/>
              </a:ext>
            </a:extLst>
          </p:cNvPr>
          <p:cNvSpPr/>
          <p:nvPr/>
        </p:nvSpPr>
        <p:spPr>
          <a:xfrm>
            <a:off x="2317168" y="3952685"/>
            <a:ext cx="826136" cy="480000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Elipse 50">
            <a:extLst>
              <a:ext uri="{FF2B5EF4-FFF2-40B4-BE49-F238E27FC236}">
                <a16:creationId xmlns:a16="http://schemas.microsoft.com/office/drawing/2014/main" id="{7DACC8D9-0597-48D5-A7AE-A2E9C4F41E4F}"/>
              </a:ext>
            </a:extLst>
          </p:cNvPr>
          <p:cNvSpPr/>
          <p:nvPr/>
        </p:nvSpPr>
        <p:spPr>
          <a:xfrm>
            <a:off x="2620030" y="4461865"/>
            <a:ext cx="715524" cy="480000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Elipse 51">
            <a:extLst>
              <a:ext uri="{FF2B5EF4-FFF2-40B4-BE49-F238E27FC236}">
                <a16:creationId xmlns:a16="http://schemas.microsoft.com/office/drawing/2014/main" id="{60CC495C-5A00-4706-84E1-8CBC9986C392}"/>
              </a:ext>
            </a:extLst>
          </p:cNvPr>
          <p:cNvSpPr/>
          <p:nvPr/>
        </p:nvSpPr>
        <p:spPr>
          <a:xfrm>
            <a:off x="3143304" y="4923750"/>
            <a:ext cx="381465" cy="480000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Google Shape;65;p15">
            <a:extLst>
              <a:ext uri="{FF2B5EF4-FFF2-40B4-BE49-F238E27FC236}">
                <a16:creationId xmlns:a16="http://schemas.microsoft.com/office/drawing/2014/main" id="{731527CE-329D-4894-BBD6-36F25589DF4E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0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</p:bld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earson">
  <a:themeElements>
    <a:clrScheme name="Pearson colors">
      <a:dk1>
        <a:srgbClr val="000000"/>
      </a:dk1>
      <a:lt1>
        <a:srgbClr val="D4EAE4"/>
      </a:lt1>
      <a:dk2>
        <a:srgbClr val="007FA3"/>
      </a:dk2>
      <a:lt2>
        <a:srgbClr val="003057"/>
      </a:lt2>
      <a:accent1>
        <a:srgbClr val="D2DB0E"/>
      </a:accent1>
      <a:accent2>
        <a:srgbClr val="12B2A6"/>
      </a:accent2>
      <a:accent3>
        <a:srgbClr val="DB0020"/>
      </a:accent3>
      <a:accent4>
        <a:srgbClr val="9E007E"/>
      </a:accent4>
      <a:accent5>
        <a:srgbClr val="EA7600"/>
      </a:accent5>
      <a:accent6>
        <a:srgbClr val="005A70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5541</TotalTime>
  <Words>1215</Words>
  <Application>Microsoft Office PowerPoint</Application>
  <PresentationFormat>Widescreen</PresentationFormat>
  <Paragraphs>206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Arial</vt:lpstr>
      <vt:lpstr>Noto Sans Symbols</vt:lpstr>
      <vt:lpstr>Open Sans</vt:lpstr>
      <vt:lpstr>Rockwell</vt:lpstr>
      <vt:lpstr>Rokkitt</vt:lpstr>
      <vt:lpstr>Times New Roman</vt:lpstr>
      <vt:lpstr>Simple Light</vt:lpstr>
      <vt:lpstr>Pearson</vt:lpstr>
      <vt:lpstr>Grammar B1 present perfect</vt:lpstr>
      <vt:lpstr>We use the present perfect to talk in the past, but it always has a link to the present.</vt:lpstr>
      <vt:lpstr>Function: When do we use the  present perfect?</vt:lpstr>
      <vt:lpstr>Function: When do we use the  present perfect?</vt:lpstr>
      <vt:lpstr>Form: How do we make sentences in the present perfect?</vt:lpstr>
      <vt:lpstr>Form: How do we make sentences in the present perfect?</vt:lpstr>
      <vt:lpstr>Adverbs of time with the present perfect</vt:lpstr>
      <vt:lpstr>Adverbs of time with the present perfect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Emphatic structures</dc:title>
  <dc:creator>Louise Manicolo</dc:creator>
  <cp:lastModifiedBy>Muszynski, Daniel</cp:lastModifiedBy>
  <cp:revision>123</cp:revision>
  <dcterms:modified xsi:type="dcterms:W3CDTF">2019-12-05T10:20:21Z</dcterms:modified>
</cp:coreProperties>
</file>